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media/image57.jpg" ContentType="image/jpg"/>
  <Override PartName="/ppt/media/image64.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6" r:id="rId2"/>
    <p:sldId id="257" r:id="rId3"/>
    <p:sldId id="258" r:id="rId4"/>
    <p:sldId id="276" r:id="rId5"/>
    <p:sldId id="259" r:id="rId6"/>
    <p:sldId id="260" r:id="rId7"/>
    <p:sldId id="285" r:id="rId8"/>
    <p:sldId id="327"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444" r:id="rId32"/>
    <p:sldId id="377" r:id="rId33"/>
    <p:sldId id="378" r:id="rId34"/>
    <p:sldId id="379" r:id="rId35"/>
    <p:sldId id="380" r:id="rId36"/>
    <p:sldId id="381" r:id="rId37"/>
    <p:sldId id="262" r:id="rId38"/>
    <p:sldId id="382" r:id="rId39"/>
    <p:sldId id="383" r:id="rId40"/>
    <p:sldId id="476" r:id="rId41"/>
    <p:sldId id="384" r:id="rId42"/>
    <p:sldId id="385" r:id="rId43"/>
    <p:sldId id="386" r:id="rId44"/>
    <p:sldId id="477" r:id="rId45"/>
    <p:sldId id="261" r:id="rId46"/>
    <p:sldId id="328" r:id="rId47"/>
    <p:sldId id="275" r:id="rId48"/>
    <p:sldId id="274" r:id="rId49"/>
    <p:sldId id="271" r:id="rId50"/>
    <p:sldId id="284" r:id="rId51"/>
    <p:sldId id="414" r:id="rId52"/>
    <p:sldId id="415" r:id="rId53"/>
    <p:sldId id="416" r:id="rId54"/>
    <p:sldId id="417" r:id="rId55"/>
    <p:sldId id="272" r:id="rId56"/>
    <p:sldId id="270" r:id="rId57"/>
    <p:sldId id="315" r:id="rId58"/>
    <p:sldId id="402" r:id="rId59"/>
    <p:sldId id="403" r:id="rId60"/>
    <p:sldId id="404" r:id="rId61"/>
    <p:sldId id="405" r:id="rId62"/>
    <p:sldId id="406" r:id="rId63"/>
    <p:sldId id="407" r:id="rId64"/>
    <p:sldId id="408" r:id="rId65"/>
    <p:sldId id="409" r:id="rId66"/>
    <p:sldId id="410" r:id="rId67"/>
    <p:sldId id="411" r:id="rId68"/>
    <p:sldId id="412" r:id="rId69"/>
    <p:sldId id="413" r:id="rId70"/>
    <p:sldId id="387" r:id="rId71"/>
    <p:sldId id="450" r:id="rId72"/>
    <p:sldId id="451" r:id="rId73"/>
    <p:sldId id="452" r:id="rId74"/>
    <p:sldId id="453" r:id="rId75"/>
    <p:sldId id="454" r:id="rId76"/>
    <p:sldId id="455" r:id="rId77"/>
    <p:sldId id="456" r:id="rId78"/>
    <p:sldId id="457" r:id="rId79"/>
    <p:sldId id="458" r:id="rId80"/>
    <p:sldId id="459" r:id="rId81"/>
    <p:sldId id="460" r:id="rId82"/>
    <p:sldId id="461" r:id="rId83"/>
    <p:sldId id="462" r:id="rId84"/>
    <p:sldId id="463" r:id="rId85"/>
    <p:sldId id="464" r:id="rId86"/>
    <p:sldId id="465" r:id="rId87"/>
    <p:sldId id="268" r:id="rId88"/>
    <p:sldId id="466" r:id="rId89"/>
    <p:sldId id="467" r:id="rId90"/>
    <p:sldId id="468" r:id="rId91"/>
    <p:sldId id="469" r:id="rId92"/>
    <p:sldId id="470" r:id="rId93"/>
    <p:sldId id="471" r:id="rId94"/>
    <p:sldId id="472" r:id="rId95"/>
    <p:sldId id="473" r:id="rId96"/>
    <p:sldId id="474" r:id="rId97"/>
    <p:sldId id="475" r:id="rId98"/>
    <p:sldId id="445" r:id="rId99"/>
    <p:sldId id="446" r:id="rId100"/>
    <p:sldId id="449" r:id="rId101"/>
    <p:sldId id="447" r:id="rId102"/>
    <p:sldId id="448"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040"/>
  </p:normalViewPr>
  <p:slideViewPr>
    <p:cSldViewPr snapToGrid="0" snapToObjects="1">
      <p:cViewPr varScale="1">
        <p:scale>
          <a:sx n="77" d="100"/>
          <a:sy n="77" d="100"/>
        </p:scale>
        <p:origin x="-1272"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package" Target="../embeddings/Microsoft_Excel____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1"/>
    <c:view3D>
      <c:rotX val="15"/>
      <c:rotY val="20"/>
      <c:rAngAx val="1"/>
    </c:view3D>
    <c:floor>
      <c:thickness val="0"/>
    </c:floor>
    <c:sideWall>
      <c:thickness val="0"/>
    </c:sideWall>
    <c:backWall>
      <c:thickness val="0"/>
    </c:backWall>
    <c:plotArea>
      <c:layout/>
      <c:bar3DChart>
        <c:barDir val="bar"/>
        <c:grouping val="clustered"/>
        <c:varyColors val="1"/>
        <c:ser>
          <c:idx val="0"/>
          <c:order val="0"/>
          <c:tx>
            <c:strRef>
              <c:f>工作表1!$B$1</c:f>
              <c:strCache>
                <c:ptCount val="1"/>
                <c:pt idx="0">
                  <c:v>總數量</c:v>
                </c:pt>
              </c:strCache>
            </c:strRef>
          </c:tx>
          <c:spPr>
            <a:solidFill>
              <a:srgbClr val="E78737"/>
            </a:solidFill>
          </c:spPr>
          <c:invertIfNegative val="0"/>
          <c:dLbls>
            <c:dLbl>
              <c:idx val="0"/>
              <c:layout>
                <c:manualLayout>
                  <c:x val="0.0204995881058576"/>
                  <c:y val="-7.74639110446313E-17"/>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0161068192260309"/>
                  <c:y val="0.0"/>
                </c:manualLayout>
              </c:layout>
              <c:showLegendKey val="0"/>
              <c:showVal val="1"/>
              <c:showCatName val="0"/>
              <c:showSerName val="0"/>
              <c:showPercent val="0"/>
              <c:showBubbleSize val="0"/>
              <c:extLst>
                <c:ext xmlns:c15="http://schemas.microsoft.com/office/drawing/2012/chart" uri="{CE6537A1-D6FC-4f65-9D91-7224C49458BB}"/>
              </c:extLst>
            </c:dLbl>
            <c:numFmt formatCode="#,##0_);[Red]\(#,##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工作表1!$A$2:$A$3</c:f>
              <c:strCache>
                <c:ptCount val="2"/>
                <c:pt idx="0">
                  <c:v>清洗後資料</c:v>
                </c:pt>
                <c:pt idx="1">
                  <c:v>原始資料</c:v>
                </c:pt>
              </c:strCache>
            </c:strRef>
          </c:cat>
          <c:val>
            <c:numRef>
              <c:f>工作表1!$B$2:$B$3</c:f>
              <c:numCache>
                <c:formatCode>General</c:formatCode>
                <c:ptCount val="2"/>
                <c:pt idx="0">
                  <c:v>70247.0</c:v>
                </c:pt>
                <c:pt idx="1">
                  <c:v>221256.0</c:v>
                </c:pt>
              </c:numCache>
            </c:numRef>
          </c:val>
        </c:ser>
        <c:dLbls>
          <c:showLegendKey val="0"/>
          <c:showVal val="1"/>
          <c:showCatName val="0"/>
          <c:showSerName val="0"/>
          <c:showPercent val="0"/>
          <c:showBubbleSize val="0"/>
        </c:dLbls>
        <c:gapWidth val="75"/>
        <c:shape val="box"/>
        <c:axId val="2101885832"/>
        <c:axId val="2104078312"/>
        <c:axId val="0"/>
      </c:bar3DChart>
      <c:catAx>
        <c:axId val="2101885832"/>
        <c:scaling>
          <c:orientation val="minMax"/>
        </c:scaling>
        <c:delete val="0"/>
        <c:axPos val="l"/>
        <c:numFmt formatCode="General" sourceLinked="0"/>
        <c:majorTickMark val="none"/>
        <c:minorTickMark val="none"/>
        <c:tickLblPos val="nextTo"/>
        <c:crossAx val="2104078312"/>
        <c:crosses val="autoZero"/>
        <c:auto val="1"/>
        <c:lblAlgn val="ctr"/>
        <c:lblOffset val="100"/>
        <c:noMultiLvlLbl val="0"/>
      </c:catAx>
      <c:valAx>
        <c:axId val="2104078312"/>
        <c:scaling>
          <c:orientation val="minMax"/>
        </c:scaling>
        <c:delete val="0"/>
        <c:axPos val="b"/>
        <c:numFmt formatCode="#,##0_);\(#,##0\)" sourceLinked="0"/>
        <c:majorTickMark val="none"/>
        <c:minorTickMark val="none"/>
        <c:tickLblPos val="nextTo"/>
        <c:crossAx val="2101885832"/>
        <c:crosses val="autoZero"/>
        <c:crossBetween val="between"/>
      </c:valAx>
    </c:plotArea>
    <c:legend>
      <c:legendPos val="b"/>
      <c:layout/>
      <c:overlay val="0"/>
    </c:legend>
    <c:plotVisOnly val="1"/>
    <c:dispBlanksAs val="gap"/>
    <c:showDLblsOverMax val="0"/>
  </c:chart>
  <c:txPr>
    <a:bodyPr/>
    <a:lstStyle/>
    <a:p>
      <a:pPr>
        <a:defRPr sz="1800"/>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工作表1!$A$2:$A$5</c:f>
              <c:numCache>
                <c:formatCode>General</c:formatCode>
                <c:ptCount val="4"/>
                <c:pt idx="0">
                  <c:v>1.0</c:v>
                </c:pt>
                <c:pt idx="1">
                  <c:v>2.0</c:v>
                </c:pt>
                <c:pt idx="2">
                  <c:v>3.0</c:v>
                </c:pt>
                <c:pt idx="3">
                  <c:v>4.0</c:v>
                </c:pt>
              </c:numCache>
            </c:numRef>
          </c:xVal>
          <c:yVal>
            <c:numRef>
              <c:f>工作表1!$B$2:$B$5</c:f>
              <c:numCache>
                <c:formatCode>General</c:formatCode>
                <c:ptCount val="4"/>
                <c:pt idx="0">
                  <c:v>1.0</c:v>
                </c:pt>
                <c:pt idx="1">
                  <c:v>1.0</c:v>
                </c:pt>
                <c:pt idx="2">
                  <c:v>1.0</c:v>
                </c:pt>
                <c:pt idx="3">
                  <c:v>1.0</c:v>
                </c:pt>
              </c:numCache>
            </c:numRef>
          </c:yVal>
          <c:smooth val="0"/>
        </c:ser>
        <c:dLbls>
          <c:showLegendKey val="0"/>
          <c:showVal val="0"/>
          <c:showCatName val="0"/>
          <c:showSerName val="0"/>
          <c:showPercent val="0"/>
          <c:showBubbleSize val="0"/>
        </c:dLbls>
        <c:axId val="2114317544"/>
        <c:axId val="2114323304"/>
      </c:scatterChart>
      <c:valAx>
        <c:axId val="2114317544"/>
        <c:scaling>
          <c:orientation val="minMax"/>
          <c:max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114323304"/>
        <c:crosses val="autoZero"/>
        <c:crossBetween val="midCat"/>
        <c:majorUnit val="1.0"/>
      </c:valAx>
      <c:valAx>
        <c:axId val="211432330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114317544"/>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工作表1!$A$2:$A$7</c:f>
              <c:numCache>
                <c:formatCode>General</c:formatCode>
                <c:ptCount val="6"/>
                <c:pt idx="0">
                  <c:v>0.7</c:v>
                </c:pt>
                <c:pt idx="1">
                  <c:v>1.8</c:v>
                </c:pt>
                <c:pt idx="2">
                  <c:v>2.6</c:v>
                </c:pt>
                <c:pt idx="3">
                  <c:v>1.6</c:v>
                </c:pt>
                <c:pt idx="4">
                  <c:v>2.1</c:v>
                </c:pt>
                <c:pt idx="5">
                  <c:v>3.5</c:v>
                </c:pt>
              </c:numCache>
            </c:numRef>
          </c:xVal>
          <c:yVal>
            <c:numRef>
              <c:f>工作表1!$B$2:$B$7</c:f>
              <c:numCache>
                <c:formatCode>General</c:formatCode>
                <c:ptCount val="6"/>
                <c:pt idx="0">
                  <c:v>2.7</c:v>
                </c:pt>
                <c:pt idx="1">
                  <c:v>3.2</c:v>
                </c:pt>
                <c:pt idx="2">
                  <c:v>0.8</c:v>
                </c:pt>
                <c:pt idx="3">
                  <c:v>1.2</c:v>
                </c:pt>
                <c:pt idx="4">
                  <c:v>3.0</c:v>
                </c:pt>
                <c:pt idx="5">
                  <c:v>0.8</c:v>
                </c:pt>
              </c:numCache>
            </c:numRef>
          </c:yVal>
          <c:smooth val="0"/>
        </c:ser>
        <c:dLbls>
          <c:showLegendKey val="0"/>
          <c:showVal val="0"/>
          <c:showCatName val="0"/>
          <c:showSerName val="0"/>
          <c:showPercent val="0"/>
          <c:showBubbleSize val="0"/>
        </c:dLbls>
        <c:axId val="2104647112"/>
        <c:axId val="2104652904"/>
      </c:scatterChart>
      <c:valAx>
        <c:axId val="21046471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104652904"/>
        <c:crosses val="autoZero"/>
        <c:crossBetween val="midCat"/>
      </c:valAx>
      <c:valAx>
        <c:axId val="2104652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1046471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FBD76-2C77-4958-9F0C-5365F359FCE2}" type="doc">
      <dgm:prSet loTypeId="urn:microsoft.com/office/officeart/2005/8/layout/hProcess11" loCatId="process" qsTypeId="urn:microsoft.com/office/officeart/2005/8/quickstyle/3d2" qsCatId="3D" csTypeId="urn:microsoft.com/office/officeart/2005/8/colors/accent1_2" csCatId="accent1" phldr="1"/>
      <dgm:spPr/>
    </dgm:pt>
    <dgm:pt modelId="{BE570398-A3F0-4DD4-8261-EF29980C6A77}">
      <dgm:prSet phldrT="[文字]" custT="1"/>
      <dgm:spPr/>
      <dgm:t>
        <a:bodyPr/>
        <a:lstStyle/>
        <a:p>
          <a:r>
            <a:rPr lang="en-US" altLang="zh-TW" sz="2000" dirty="0" smtClean="0">
              <a:latin typeface="+mn-ea"/>
              <a:ea typeface="+mn-ea"/>
            </a:rPr>
            <a:t>Word2vec</a:t>
          </a:r>
          <a:r>
            <a:rPr lang="zh-TW" altLang="en-US" sz="2000" dirty="0" smtClean="0">
              <a:latin typeface="+mn-ea"/>
              <a:ea typeface="+mn-ea"/>
            </a:rPr>
            <a:t>訓練各詞語相似度</a:t>
          </a:r>
          <a:endParaRPr lang="zh-TW" altLang="en-US" sz="2000" dirty="0">
            <a:latin typeface="+mn-ea"/>
            <a:ea typeface="+mn-ea"/>
          </a:endParaRPr>
        </a:p>
      </dgm:t>
    </dgm:pt>
    <dgm:pt modelId="{33A03ED8-254A-41F6-BC3C-9DB081204220}" type="parTrans" cxnId="{E451963B-0CC3-49D8-9A3E-B74AEAE7D0C3}">
      <dgm:prSet/>
      <dgm:spPr/>
      <dgm:t>
        <a:bodyPr/>
        <a:lstStyle/>
        <a:p>
          <a:endParaRPr lang="zh-TW" altLang="en-US"/>
        </a:p>
      </dgm:t>
    </dgm:pt>
    <dgm:pt modelId="{A920C760-14D2-41AF-8D3D-88DD7F2283C9}" type="sibTrans" cxnId="{E451963B-0CC3-49D8-9A3E-B74AEAE7D0C3}">
      <dgm:prSet/>
      <dgm:spPr/>
      <dgm:t>
        <a:bodyPr/>
        <a:lstStyle/>
        <a:p>
          <a:endParaRPr lang="zh-TW" altLang="en-US"/>
        </a:p>
      </dgm:t>
    </dgm:pt>
    <dgm:pt modelId="{DA99FD38-0AF9-49C8-BB50-90A27F81BD20}">
      <dgm:prSet phldrT="[文字]" custT="1"/>
      <dgm:spPr/>
      <dgm:t>
        <a:bodyPr/>
        <a:lstStyle/>
        <a:p>
          <a:r>
            <a:rPr lang="zh-TW" altLang="en-US" sz="2000" dirty="0" smtClean="0">
              <a:latin typeface="+mn-ea"/>
              <a:ea typeface="+mn-ea"/>
            </a:rPr>
            <a:t>使用上步驟模型產生各景點詞語特徵向量</a:t>
          </a:r>
          <a:endParaRPr lang="zh-TW" altLang="en-US" sz="2000" dirty="0">
            <a:latin typeface="+mn-ea"/>
            <a:ea typeface="+mn-ea"/>
          </a:endParaRPr>
        </a:p>
      </dgm:t>
    </dgm:pt>
    <dgm:pt modelId="{39847E8B-5F93-4DE4-B5AB-FD0366FF9463}" type="parTrans" cxnId="{345EB4A3-A458-4543-BC17-0D084C5D1F68}">
      <dgm:prSet/>
      <dgm:spPr/>
      <dgm:t>
        <a:bodyPr/>
        <a:lstStyle/>
        <a:p>
          <a:endParaRPr lang="zh-TW" altLang="en-US"/>
        </a:p>
      </dgm:t>
    </dgm:pt>
    <dgm:pt modelId="{EAA7CFA8-EA33-4038-BDEE-D80967AD5D46}" type="sibTrans" cxnId="{345EB4A3-A458-4543-BC17-0D084C5D1F68}">
      <dgm:prSet/>
      <dgm:spPr/>
      <dgm:t>
        <a:bodyPr/>
        <a:lstStyle/>
        <a:p>
          <a:endParaRPr lang="zh-TW" altLang="en-US"/>
        </a:p>
      </dgm:t>
    </dgm:pt>
    <dgm:pt modelId="{B5EFF6D1-0D7D-4EB2-BC0B-B58F811219D5}">
      <dgm:prSet phldrT="[文字]" custT="1"/>
      <dgm:spPr/>
      <dgm:t>
        <a:bodyPr/>
        <a:lstStyle/>
        <a:p>
          <a:pPr algn="l"/>
          <a:r>
            <a:rPr lang="zh-TW" altLang="en-US" sz="2000" dirty="0" smtClean="0">
              <a:latin typeface="+mn-ea"/>
              <a:ea typeface="+mn-ea"/>
            </a:rPr>
            <a:t>室內外各挑選</a:t>
          </a:r>
          <a:r>
            <a:rPr lang="en-US" altLang="zh-TW" sz="2000" dirty="0" smtClean="0">
              <a:latin typeface="+mn-ea"/>
              <a:ea typeface="+mn-ea"/>
            </a:rPr>
            <a:t>100</a:t>
          </a:r>
          <a:r>
            <a:rPr lang="zh-TW" altLang="en-US" sz="2000" dirty="0" smtClean="0">
              <a:latin typeface="+mn-ea"/>
              <a:ea typeface="+mn-ea"/>
            </a:rPr>
            <a:t>個景點的特徵向量帶入</a:t>
          </a:r>
          <a:r>
            <a:rPr lang="en-US" altLang="zh-TW" sz="2000" dirty="0" smtClean="0">
              <a:latin typeface="+mn-ea"/>
              <a:ea typeface="+mn-ea"/>
            </a:rPr>
            <a:t>SVM</a:t>
          </a:r>
          <a:r>
            <a:rPr lang="zh-TW" altLang="en-US" sz="2000" dirty="0" smtClean="0">
              <a:latin typeface="+mn-ea"/>
              <a:ea typeface="+mn-ea"/>
            </a:rPr>
            <a:t>進行訓練</a:t>
          </a:r>
          <a:endParaRPr lang="zh-TW" altLang="en-US" sz="2000" dirty="0">
            <a:latin typeface="+mn-ea"/>
            <a:ea typeface="+mn-ea"/>
          </a:endParaRPr>
        </a:p>
      </dgm:t>
    </dgm:pt>
    <dgm:pt modelId="{3DE0CE62-29EC-441B-9BFC-2D6C25D019FA}" type="parTrans" cxnId="{C18018CB-781F-4690-BD11-4E85A2055641}">
      <dgm:prSet/>
      <dgm:spPr/>
      <dgm:t>
        <a:bodyPr/>
        <a:lstStyle/>
        <a:p>
          <a:endParaRPr lang="zh-TW" altLang="en-US"/>
        </a:p>
      </dgm:t>
    </dgm:pt>
    <dgm:pt modelId="{9D971003-5FD3-4B23-B2BE-4E2611B85896}" type="sibTrans" cxnId="{C18018CB-781F-4690-BD11-4E85A2055641}">
      <dgm:prSet/>
      <dgm:spPr/>
      <dgm:t>
        <a:bodyPr/>
        <a:lstStyle/>
        <a:p>
          <a:endParaRPr lang="zh-TW" altLang="en-US"/>
        </a:p>
      </dgm:t>
    </dgm:pt>
    <dgm:pt modelId="{57AB74F1-FA15-4669-AD13-FE723A5F6C9C}">
      <dgm:prSet phldrT="[文字]" custT="1"/>
      <dgm:spPr/>
      <dgm:t>
        <a:bodyPr/>
        <a:lstStyle/>
        <a:p>
          <a:pPr algn="l"/>
          <a:r>
            <a:rPr lang="zh-TW" altLang="en-US" sz="2000" dirty="0" smtClean="0">
              <a:latin typeface="+mn-ea"/>
              <a:ea typeface="+mn-ea"/>
            </a:rPr>
            <a:t>選取</a:t>
          </a:r>
          <a:r>
            <a:rPr lang="en-US" altLang="zh-TW" sz="2000" dirty="0" smtClean="0">
              <a:latin typeface="+mn-ea"/>
              <a:ea typeface="+mn-ea"/>
            </a:rPr>
            <a:t>50</a:t>
          </a:r>
          <a:r>
            <a:rPr lang="zh-TW" altLang="en-US" sz="2000" dirty="0" smtClean="0">
              <a:latin typeface="+mn-ea"/>
              <a:ea typeface="+mn-ea"/>
            </a:rPr>
            <a:t>個隨機景點進行測試，判斷模型準確率</a:t>
          </a:r>
          <a:endParaRPr lang="zh-TW" altLang="en-US" sz="2000" dirty="0">
            <a:latin typeface="+mn-ea"/>
            <a:ea typeface="+mn-ea"/>
          </a:endParaRPr>
        </a:p>
      </dgm:t>
    </dgm:pt>
    <dgm:pt modelId="{007F8CEA-E400-438D-A63D-BCC5308AC96C}" type="parTrans" cxnId="{0E3FBB1A-4787-430C-89C3-AC9C8578D37B}">
      <dgm:prSet/>
      <dgm:spPr/>
      <dgm:t>
        <a:bodyPr/>
        <a:lstStyle/>
        <a:p>
          <a:endParaRPr lang="zh-TW" altLang="en-US"/>
        </a:p>
      </dgm:t>
    </dgm:pt>
    <dgm:pt modelId="{471E762B-9B29-4680-B31D-0A68B467B78E}" type="sibTrans" cxnId="{0E3FBB1A-4787-430C-89C3-AC9C8578D37B}">
      <dgm:prSet/>
      <dgm:spPr/>
      <dgm:t>
        <a:bodyPr/>
        <a:lstStyle/>
        <a:p>
          <a:endParaRPr lang="zh-TW" altLang="en-US"/>
        </a:p>
      </dgm:t>
    </dgm:pt>
    <dgm:pt modelId="{9BD0B7C7-DE72-470B-85EF-4AEFFE693715}" type="pres">
      <dgm:prSet presAssocID="{6CBFBD76-2C77-4958-9F0C-5365F359FCE2}" presName="Name0" presStyleCnt="0">
        <dgm:presLayoutVars>
          <dgm:dir/>
          <dgm:resizeHandles val="exact"/>
        </dgm:presLayoutVars>
      </dgm:prSet>
      <dgm:spPr/>
    </dgm:pt>
    <dgm:pt modelId="{3C77F600-8EF6-4EF4-B74F-104FF5B52557}" type="pres">
      <dgm:prSet presAssocID="{6CBFBD76-2C77-4958-9F0C-5365F359FCE2}" presName="arrow" presStyleLbl="bgShp" presStyleIdx="0" presStyleCnt="1"/>
      <dgm:spPr/>
    </dgm:pt>
    <dgm:pt modelId="{12FFAD9E-EA85-417D-8174-0A299F93EC40}" type="pres">
      <dgm:prSet presAssocID="{6CBFBD76-2C77-4958-9F0C-5365F359FCE2}" presName="points" presStyleCnt="0"/>
      <dgm:spPr/>
    </dgm:pt>
    <dgm:pt modelId="{13A15654-21DB-4C9D-857B-6145F6F27614}" type="pres">
      <dgm:prSet presAssocID="{BE570398-A3F0-4DD4-8261-EF29980C6A77}" presName="compositeA" presStyleCnt="0"/>
      <dgm:spPr/>
    </dgm:pt>
    <dgm:pt modelId="{4AD0759C-0EF1-457D-9FB0-EBE795CAE8DA}" type="pres">
      <dgm:prSet presAssocID="{BE570398-A3F0-4DD4-8261-EF29980C6A77}" presName="textA" presStyleLbl="revTx" presStyleIdx="0" presStyleCnt="4" custScaleX="235369">
        <dgm:presLayoutVars>
          <dgm:bulletEnabled val="1"/>
        </dgm:presLayoutVars>
      </dgm:prSet>
      <dgm:spPr/>
      <dgm:t>
        <a:bodyPr/>
        <a:lstStyle/>
        <a:p>
          <a:endParaRPr lang="zh-TW" altLang="en-US"/>
        </a:p>
      </dgm:t>
    </dgm:pt>
    <dgm:pt modelId="{7986598F-48A1-45AD-A4B8-D43C6A086A5C}" type="pres">
      <dgm:prSet presAssocID="{BE570398-A3F0-4DD4-8261-EF29980C6A77}" presName="circleA" presStyleLbl="node1" presStyleIdx="0" presStyleCnt="4"/>
      <dgm:spPr/>
    </dgm:pt>
    <dgm:pt modelId="{269D43AF-A10D-4413-BD91-3A4AA3FB2311}" type="pres">
      <dgm:prSet presAssocID="{BE570398-A3F0-4DD4-8261-EF29980C6A77}" presName="spaceA" presStyleCnt="0"/>
      <dgm:spPr/>
    </dgm:pt>
    <dgm:pt modelId="{C6AC7C2F-299C-4339-B8BA-C108CEB84051}" type="pres">
      <dgm:prSet presAssocID="{A920C760-14D2-41AF-8D3D-88DD7F2283C9}" presName="space" presStyleCnt="0"/>
      <dgm:spPr/>
    </dgm:pt>
    <dgm:pt modelId="{24F07B22-AA17-45B8-ABEF-553F983F4EE3}" type="pres">
      <dgm:prSet presAssocID="{DA99FD38-0AF9-49C8-BB50-90A27F81BD20}" presName="compositeB" presStyleCnt="0"/>
      <dgm:spPr/>
    </dgm:pt>
    <dgm:pt modelId="{ED42A475-4872-4E17-8EEE-1981704F17DA}" type="pres">
      <dgm:prSet presAssocID="{DA99FD38-0AF9-49C8-BB50-90A27F81BD20}" presName="textB" presStyleLbl="revTx" presStyleIdx="1" presStyleCnt="4" custScaleX="292515">
        <dgm:presLayoutVars>
          <dgm:bulletEnabled val="1"/>
        </dgm:presLayoutVars>
      </dgm:prSet>
      <dgm:spPr/>
      <dgm:t>
        <a:bodyPr/>
        <a:lstStyle/>
        <a:p>
          <a:endParaRPr lang="zh-TW" altLang="en-US"/>
        </a:p>
      </dgm:t>
    </dgm:pt>
    <dgm:pt modelId="{6E034F33-5A53-4EA6-B91B-A5580CDE9A29}" type="pres">
      <dgm:prSet presAssocID="{DA99FD38-0AF9-49C8-BB50-90A27F81BD20}" presName="circleB" presStyleLbl="node1" presStyleIdx="1" presStyleCnt="4"/>
      <dgm:spPr/>
    </dgm:pt>
    <dgm:pt modelId="{F3609754-EEEA-418A-A1F6-A5D13DBAB9ED}" type="pres">
      <dgm:prSet presAssocID="{DA99FD38-0AF9-49C8-BB50-90A27F81BD20}" presName="spaceB" presStyleCnt="0"/>
      <dgm:spPr/>
    </dgm:pt>
    <dgm:pt modelId="{123CC36D-7E5F-4C75-83BC-9A5DC360CC96}" type="pres">
      <dgm:prSet presAssocID="{EAA7CFA8-EA33-4038-BDEE-D80967AD5D46}" presName="space" presStyleCnt="0"/>
      <dgm:spPr/>
    </dgm:pt>
    <dgm:pt modelId="{8A18E55C-DDF9-4ADF-9688-532A968F3A28}" type="pres">
      <dgm:prSet presAssocID="{B5EFF6D1-0D7D-4EB2-BC0B-B58F811219D5}" presName="compositeA" presStyleCnt="0"/>
      <dgm:spPr/>
    </dgm:pt>
    <dgm:pt modelId="{3AE68540-13E1-43F0-B67A-35CFDDF00F82}" type="pres">
      <dgm:prSet presAssocID="{B5EFF6D1-0D7D-4EB2-BC0B-B58F811219D5}" presName="textA" presStyleLbl="revTx" presStyleIdx="2" presStyleCnt="4" custScaleX="246062">
        <dgm:presLayoutVars>
          <dgm:bulletEnabled val="1"/>
        </dgm:presLayoutVars>
      </dgm:prSet>
      <dgm:spPr/>
      <dgm:t>
        <a:bodyPr/>
        <a:lstStyle/>
        <a:p>
          <a:endParaRPr lang="zh-TW" altLang="en-US"/>
        </a:p>
      </dgm:t>
    </dgm:pt>
    <dgm:pt modelId="{265B1688-5D3C-4A6F-B27C-13FA56D0AE98}" type="pres">
      <dgm:prSet presAssocID="{B5EFF6D1-0D7D-4EB2-BC0B-B58F811219D5}" presName="circleA" presStyleLbl="node1" presStyleIdx="2" presStyleCnt="4"/>
      <dgm:spPr/>
    </dgm:pt>
    <dgm:pt modelId="{EB6586B1-BDC0-464F-817D-5AB60951BA69}" type="pres">
      <dgm:prSet presAssocID="{B5EFF6D1-0D7D-4EB2-BC0B-B58F811219D5}" presName="spaceA" presStyleCnt="0"/>
      <dgm:spPr/>
    </dgm:pt>
    <dgm:pt modelId="{A7C3205C-440C-4EE0-A3BE-C9BB796B72B6}" type="pres">
      <dgm:prSet presAssocID="{9D971003-5FD3-4B23-B2BE-4E2611B85896}" presName="space" presStyleCnt="0"/>
      <dgm:spPr/>
    </dgm:pt>
    <dgm:pt modelId="{619DD7D0-546B-4A17-8F3A-8F60C0BED44D}" type="pres">
      <dgm:prSet presAssocID="{57AB74F1-FA15-4669-AD13-FE723A5F6C9C}" presName="compositeB" presStyleCnt="0"/>
      <dgm:spPr/>
    </dgm:pt>
    <dgm:pt modelId="{08FBFD62-D82B-47F9-B9D0-7E39651A9078}" type="pres">
      <dgm:prSet presAssocID="{57AB74F1-FA15-4669-AD13-FE723A5F6C9C}" presName="textB" presStyleLbl="revTx" presStyleIdx="3" presStyleCnt="4" custScaleX="255710">
        <dgm:presLayoutVars>
          <dgm:bulletEnabled val="1"/>
        </dgm:presLayoutVars>
      </dgm:prSet>
      <dgm:spPr/>
      <dgm:t>
        <a:bodyPr/>
        <a:lstStyle/>
        <a:p>
          <a:endParaRPr lang="zh-TW" altLang="en-US"/>
        </a:p>
      </dgm:t>
    </dgm:pt>
    <dgm:pt modelId="{F73DFD69-78EA-4459-8E05-391FAB5439E6}" type="pres">
      <dgm:prSet presAssocID="{57AB74F1-FA15-4669-AD13-FE723A5F6C9C}" presName="circleB" presStyleLbl="node1" presStyleIdx="3" presStyleCnt="4"/>
      <dgm:spPr/>
    </dgm:pt>
    <dgm:pt modelId="{7E3C3B05-1077-42DC-AFD3-B5ECF642DF42}" type="pres">
      <dgm:prSet presAssocID="{57AB74F1-FA15-4669-AD13-FE723A5F6C9C}" presName="spaceB" presStyleCnt="0"/>
      <dgm:spPr/>
    </dgm:pt>
  </dgm:ptLst>
  <dgm:cxnLst>
    <dgm:cxn modelId="{0E3FBB1A-4787-430C-89C3-AC9C8578D37B}" srcId="{6CBFBD76-2C77-4958-9F0C-5365F359FCE2}" destId="{57AB74F1-FA15-4669-AD13-FE723A5F6C9C}" srcOrd="3" destOrd="0" parTransId="{007F8CEA-E400-438D-A63D-BCC5308AC96C}" sibTransId="{471E762B-9B29-4680-B31D-0A68B467B78E}"/>
    <dgm:cxn modelId="{853B0D5F-73BA-419B-A8CE-8E1D3EC3C71A}" type="presOf" srcId="{6CBFBD76-2C77-4958-9F0C-5365F359FCE2}" destId="{9BD0B7C7-DE72-470B-85EF-4AEFFE693715}" srcOrd="0" destOrd="0" presId="urn:microsoft.com/office/officeart/2005/8/layout/hProcess11"/>
    <dgm:cxn modelId="{F9DF8992-6914-41E7-8CA7-F9B0B032406E}" type="presOf" srcId="{BE570398-A3F0-4DD4-8261-EF29980C6A77}" destId="{4AD0759C-0EF1-457D-9FB0-EBE795CAE8DA}" srcOrd="0" destOrd="0" presId="urn:microsoft.com/office/officeart/2005/8/layout/hProcess11"/>
    <dgm:cxn modelId="{345EB4A3-A458-4543-BC17-0D084C5D1F68}" srcId="{6CBFBD76-2C77-4958-9F0C-5365F359FCE2}" destId="{DA99FD38-0AF9-49C8-BB50-90A27F81BD20}" srcOrd="1" destOrd="0" parTransId="{39847E8B-5F93-4DE4-B5AB-FD0366FF9463}" sibTransId="{EAA7CFA8-EA33-4038-BDEE-D80967AD5D46}"/>
    <dgm:cxn modelId="{E451963B-0CC3-49D8-9A3E-B74AEAE7D0C3}" srcId="{6CBFBD76-2C77-4958-9F0C-5365F359FCE2}" destId="{BE570398-A3F0-4DD4-8261-EF29980C6A77}" srcOrd="0" destOrd="0" parTransId="{33A03ED8-254A-41F6-BC3C-9DB081204220}" sibTransId="{A920C760-14D2-41AF-8D3D-88DD7F2283C9}"/>
    <dgm:cxn modelId="{C18018CB-781F-4690-BD11-4E85A2055641}" srcId="{6CBFBD76-2C77-4958-9F0C-5365F359FCE2}" destId="{B5EFF6D1-0D7D-4EB2-BC0B-B58F811219D5}" srcOrd="2" destOrd="0" parTransId="{3DE0CE62-29EC-441B-9BFC-2D6C25D019FA}" sibTransId="{9D971003-5FD3-4B23-B2BE-4E2611B85896}"/>
    <dgm:cxn modelId="{B8605C8A-D0EB-426A-9E2D-71351177D18F}" type="presOf" srcId="{B5EFF6D1-0D7D-4EB2-BC0B-B58F811219D5}" destId="{3AE68540-13E1-43F0-B67A-35CFDDF00F82}" srcOrd="0" destOrd="0" presId="urn:microsoft.com/office/officeart/2005/8/layout/hProcess11"/>
    <dgm:cxn modelId="{9F0F6CAA-0C86-4983-8A52-5CE7EA94466E}" type="presOf" srcId="{57AB74F1-FA15-4669-AD13-FE723A5F6C9C}" destId="{08FBFD62-D82B-47F9-B9D0-7E39651A9078}" srcOrd="0" destOrd="0" presId="urn:microsoft.com/office/officeart/2005/8/layout/hProcess11"/>
    <dgm:cxn modelId="{B87A1299-1E5B-449A-AA47-E8B49E391871}" type="presOf" srcId="{DA99FD38-0AF9-49C8-BB50-90A27F81BD20}" destId="{ED42A475-4872-4E17-8EEE-1981704F17DA}" srcOrd="0" destOrd="0" presId="urn:microsoft.com/office/officeart/2005/8/layout/hProcess11"/>
    <dgm:cxn modelId="{5E6B4E1C-1328-40EE-9E36-E10DC4E145BF}" type="presParOf" srcId="{9BD0B7C7-DE72-470B-85EF-4AEFFE693715}" destId="{3C77F600-8EF6-4EF4-B74F-104FF5B52557}" srcOrd="0" destOrd="0" presId="urn:microsoft.com/office/officeart/2005/8/layout/hProcess11"/>
    <dgm:cxn modelId="{D10B5790-97DA-4A98-9620-FD276D5233F5}" type="presParOf" srcId="{9BD0B7C7-DE72-470B-85EF-4AEFFE693715}" destId="{12FFAD9E-EA85-417D-8174-0A299F93EC40}" srcOrd="1" destOrd="0" presId="urn:microsoft.com/office/officeart/2005/8/layout/hProcess11"/>
    <dgm:cxn modelId="{0AFFB669-163B-4589-A500-9C7E54FBC061}" type="presParOf" srcId="{12FFAD9E-EA85-417D-8174-0A299F93EC40}" destId="{13A15654-21DB-4C9D-857B-6145F6F27614}" srcOrd="0" destOrd="0" presId="urn:microsoft.com/office/officeart/2005/8/layout/hProcess11"/>
    <dgm:cxn modelId="{357B6EB7-2515-4FD5-AECC-EB14B733F7C7}" type="presParOf" srcId="{13A15654-21DB-4C9D-857B-6145F6F27614}" destId="{4AD0759C-0EF1-457D-9FB0-EBE795CAE8DA}" srcOrd="0" destOrd="0" presId="urn:microsoft.com/office/officeart/2005/8/layout/hProcess11"/>
    <dgm:cxn modelId="{FF76ACC7-C1D8-42A3-9737-73E0DDFE5A93}" type="presParOf" srcId="{13A15654-21DB-4C9D-857B-6145F6F27614}" destId="{7986598F-48A1-45AD-A4B8-D43C6A086A5C}" srcOrd="1" destOrd="0" presId="urn:microsoft.com/office/officeart/2005/8/layout/hProcess11"/>
    <dgm:cxn modelId="{B6562280-7638-4B73-AFB0-86750EEC120D}" type="presParOf" srcId="{13A15654-21DB-4C9D-857B-6145F6F27614}" destId="{269D43AF-A10D-4413-BD91-3A4AA3FB2311}" srcOrd="2" destOrd="0" presId="urn:microsoft.com/office/officeart/2005/8/layout/hProcess11"/>
    <dgm:cxn modelId="{FAD14AA1-32E4-48A7-A327-4012CDC3E57F}" type="presParOf" srcId="{12FFAD9E-EA85-417D-8174-0A299F93EC40}" destId="{C6AC7C2F-299C-4339-B8BA-C108CEB84051}" srcOrd="1" destOrd="0" presId="urn:microsoft.com/office/officeart/2005/8/layout/hProcess11"/>
    <dgm:cxn modelId="{5B1D5030-0C2E-47C2-AF26-AC2E82FB0D47}" type="presParOf" srcId="{12FFAD9E-EA85-417D-8174-0A299F93EC40}" destId="{24F07B22-AA17-45B8-ABEF-553F983F4EE3}" srcOrd="2" destOrd="0" presId="urn:microsoft.com/office/officeart/2005/8/layout/hProcess11"/>
    <dgm:cxn modelId="{C67D82D4-2FDA-4900-A6B9-B2CD16837CDD}" type="presParOf" srcId="{24F07B22-AA17-45B8-ABEF-553F983F4EE3}" destId="{ED42A475-4872-4E17-8EEE-1981704F17DA}" srcOrd="0" destOrd="0" presId="urn:microsoft.com/office/officeart/2005/8/layout/hProcess11"/>
    <dgm:cxn modelId="{4D55EF59-1CD9-4FAC-9B14-D1C2A607FFBE}" type="presParOf" srcId="{24F07B22-AA17-45B8-ABEF-553F983F4EE3}" destId="{6E034F33-5A53-4EA6-B91B-A5580CDE9A29}" srcOrd="1" destOrd="0" presId="urn:microsoft.com/office/officeart/2005/8/layout/hProcess11"/>
    <dgm:cxn modelId="{32D218B7-D7F6-42DC-9759-E9CB47F7CA76}" type="presParOf" srcId="{24F07B22-AA17-45B8-ABEF-553F983F4EE3}" destId="{F3609754-EEEA-418A-A1F6-A5D13DBAB9ED}" srcOrd="2" destOrd="0" presId="urn:microsoft.com/office/officeart/2005/8/layout/hProcess11"/>
    <dgm:cxn modelId="{8D90A3B3-2256-4A19-B142-6959FD0A5F22}" type="presParOf" srcId="{12FFAD9E-EA85-417D-8174-0A299F93EC40}" destId="{123CC36D-7E5F-4C75-83BC-9A5DC360CC96}" srcOrd="3" destOrd="0" presId="urn:microsoft.com/office/officeart/2005/8/layout/hProcess11"/>
    <dgm:cxn modelId="{BA999483-65ED-4008-BBEA-11E68CD9768D}" type="presParOf" srcId="{12FFAD9E-EA85-417D-8174-0A299F93EC40}" destId="{8A18E55C-DDF9-4ADF-9688-532A968F3A28}" srcOrd="4" destOrd="0" presId="urn:microsoft.com/office/officeart/2005/8/layout/hProcess11"/>
    <dgm:cxn modelId="{0E606A9D-BBB0-48C2-912B-1EF07904D80E}" type="presParOf" srcId="{8A18E55C-DDF9-4ADF-9688-532A968F3A28}" destId="{3AE68540-13E1-43F0-B67A-35CFDDF00F82}" srcOrd="0" destOrd="0" presId="urn:microsoft.com/office/officeart/2005/8/layout/hProcess11"/>
    <dgm:cxn modelId="{F57E994C-7167-40EC-9FEE-911CB00ACEFF}" type="presParOf" srcId="{8A18E55C-DDF9-4ADF-9688-532A968F3A28}" destId="{265B1688-5D3C-4A6F-B27C-13FA56D0AE98}" srcOrd="1" destOrd="0" presId="urn:microsoft.com/office/officeart/2005/8/layout/hProcess11"/>
    <dgm:cxn modelId="{F600BB2A-4DF9-483F-88B7-0D73DBC00A7D}" type="presParOf" srcId="{8A18E55C-DDF9-4ADF-9688-532A968F3A28}" destId="{EB6586B1-BDC0-464F-817D-5AB60951BA69}" srcOrd="2" destOrd="0" presId="urn:microsoft.com/office/officeart/2005/8/layout/hProcess11"/>
    <dgm:cxn modelId="{B0B57D75-7751-4AC0-B696-38E0D17B3AF1}" type="presParOf" srcId="{12FFAD9E-EA85-417D-8174-0A299F93EC40}" destId="{A7C3205C-440C-4EE0-A3BE-C9BB796B72B6}" srcOrd="5" destOrd="0" presId="urn:microsoft.com/office/officeart/2005/8/layout/hProcess11"/>
    <dgm:cxn modelId="{CBD00D2D-D3F9-4912-BBF1-15469A30AE24}" type="presParOf" srcId="{12FFAD9E-EA85-417D-8174-0A299F93EC40}" destId="{619DD7D0-546B-4A17-8F3A-8F60C0BED44D}" srcOrd="6" destOrd="0" presId="urn:microsoft.com/office/officeart/2005/8/layout/hProcess11"/>
    <dgm:cxn modelId="{7FDD082B-662B-4652-8CEC-AD232536814E}" type="presParOf" srcId="{619DD7D0-546B-4A17-8F3A-8F60C0BED44D}" destId="{08FBFD62-D82B-47F9-B9D0-7E39651A9078}" srcOrd="0" destOrd="0" presId="urn:microsoft.com/office/officeart/2005/8/layout/hProcess11"/>
    <dgm:cxn modelId="{B9EA8651-26D5-4589-8B55-529CA4F96C19}" type="presParOf" srcId="{619DD7D0-546B-4A17-8F3A-8F60C0BED44D}" destId="{F73DFD69-78EA-4459-8E05-391FAB5439E6}" srcOrd="1" destOrd="0" presId="urn:microsoft.com/office/officeart/2005/8/layout/hProcess11"/>
    <dgm:cxn modelId="{8AE4C64A-12AA-4517-9A3D-3111133FB5D4}" type="presParOf" srcId="{619DD7D0-546B-4A17-8F3A-8F60C0BED44D}" destId="{7E3C3B05-1077-42DC-AFD3-B5ECF642DF4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7F600-8EF6-4EF4-B74F-104FF5B52557}">
      <dsp:nvSpPr>
        <dsp:cNvPr id="0" name=""/>
        <dsp:cNvSpPr/>
      </dsp:nvSpPr>
      <dsp:spPr>
        <a:xfrm>
          <a:off x="0" y="1067199"/>
          <a:ext cx="7836243" cy="1422931"/>
        </a:xfrm>
        <a:prstGeom prst="notchedRightArrow">
          <a:avLst/>
        </a:prstGeom>
        <a:gradFill rotWithShape="0">
          <a:gsLst>
            <a:gs pos="0">
              <a:schemeClr val="accent1">
                <a:tint val="40000"/>
                <a:hueOff val="0"/>
                <a:satOff val="0"/>
                <a:lumOff val="0"/>
                <a:alphaOff val="0"/>
                <a:tint val="96000"/>
                <a:lumMod val="100000"/>
              </a:schemeClr>
            </a:gs>
            <a:gs pos="78000">
              <a:schemeClr val="accent1">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AD0759C-0EF1-457D-9FB0-EBE795CAE8DA}">
      <dsp:nvSpPr>
        <dsp:cNvPr id="0" name=""/>
        <dsp:cNvSpPr/>
      </dsp:nvSpPr>
      <dsp:spPr>
        <a:xfrm>
          <a:off x="816" y="0"/>
          <a:ext cx="1588641" cy="142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altLang="zh-TW" sz="2000" kern="1200" dirty="0" smtClean="0">
              <a:latin typeface="+mn-ea"/>
              <a:ea typeface="+mn-ea"/>
            </a:rPr>
            <a:t>Word2vec</a:t>
          </a:r>
          <a:r>
            <a:rPr lang="zh-TW" altLang="en-US" sz="2000" kern="1200" dirty="0" smtClean="0">
              <a:latin typeface="+mn-ea"/>
              <a:ea typeface="+mn-ea"/>
            </a:rPr>
            <a:t>訓練各詞語相似度</a:t>
          </a:r>
          <a:endParaRPr lang="zh-TW" altLang="en-US" sz="2000" kern="1200" dirty="0">
            <a:latin typeface="+mn-ea"/>
            <a:ea typeface="+mn-ea"/>
          </a:endParaRPr>
        </a:p>
      </dsp:txBody>
      <dsp:txXfrm>
        <a:off x="816" y="0"/>
        <a:ext cx="1588641" cy="1422931"/>
      </dsp:txXfrm>
    </dsp:sp>
    <dsp:sp modelId="{7986598F-48A1-45AD-A4B8-D43C6A086A5C}">
      <dsp:nvSpPr>
        <dsp:cNvPr id="0" name=""/>
        <dsp:cNvSpPr/>
      </dsp:nvSpPr>
      <dsp:spPr>
        <a:xfrm>
          <a:off x="617270" y="1600798"/>
          <a:ext cx="355732" cy="355732"/>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42A475-4872-4E17-8EEE-1981704F17DA}">
      <dsp:nvSpPr>
        <dsp:cNvPr id="0" name=""/>
        <dsp:cNvSpPr/>
      </dsp:nvSpPr>
      <dsp:spPr>
        <a:xfrm>
          <a:off x="1623205" y="2134398"/>
          <a:ext cx="1974352" cy="142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zh-TW" altLang="en-US" sz="2000" kern="1200" dirty="0" smtClean="0">
              <a:latin typeface="+mn-ea"/>
              <a:ea typeface="+mn-ea"/>
            </a:rPr>
            <a:t>使用上步驟模型產生各景點詞語特徵向量</a:t>
          </a:r>
          <a:endParaRPr lang="zh-TW" altLang="en-US" sz="2000" kern="1200" dirty="0">
            <a:latin typeface="+mn-ea"/>
            <a:ea typeface="+mn-ea"/>
          </a:endParaRPr>
        </a:p>
      </dsp:txBody>
      <dsp:txXfrm>
        <a:off x="1623205" y="2134398"/>
        <a:ext cx="1974352" cy="1422931"/>
      </dsp:txXfrm>
    </dsp:sp>
    <dsp:sp modelId="{6E034F33-5A53-4EA6-B91B-A5580CDE9A29}">
      <dsp:nvSpPr>
        <dsp:cNvPr id="0" name=""/>
        <dsp:cNvSpPr/>
      </dsp:nvSpPr>
      <dsp:spPr>
        <a:xfrm>
          <a:off x="2432515" y="1600798"/>
          <a:ext cx="355732" cy="355732"/>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E68540-13E1-43F0-B67A-35CFDDF00F82}">
      <dsp:nvSpPr>
        <dsp:cNvPr id="0" name=""/>
        <dsp:cNvSpPr/>
      </dsp:nvSpPr>
      <dsp:spPr>
        <a:xfrm>
          <a:off x="3631305" y="0"/>
          <a:ext cx="1660814" cy="142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l" defTabSz="889000">
            <a:lnSpc>
              <a:spcPct val="90000"/>
            </a:lnSpc>
            <a:spcBef>
              <a:spcPct val="0"/>
            </a:spcBef>
            <a:spcAft>
              <a:spcPct val="35000"/>
            </a:spcAft>
          </a:pPr>
          <a:r>
            <a:rPr lang="zh-TW" altLang="en-US" sz="2000" kern="1200" dirty="0" smtClean="0">
              <a:latin typeface="+mn-ea"/>
              <a:ea typeface="+mn-ea"/>
            </a:rPr>
            <a:t>室內外各挑選</a:t>
          </a:r>
          <a:r>
            <a:rPr lang="en-US" altLang="zh-TW" sz="2000" kern="1200" dirty="0" smtClean="0">
              <a:latin typeface="+mn-ea"/>
              <a:ea typeface="+mn-ea"/>
            </a:rPr>
            <a:t>100</a:t>
          </a:r>
          <a:r>
            <a:rPr lang="zh-TW" altLang="en-US" sz="2000" kern="1200" dirty="0" smtClean="0">
              <a:latin typeface="+mn-ea"/>
              <a:ea typeface="+mn-ea"/>
            </a:rPr>
            <a:t>個景點的特徵向量帶入</a:t>
          </a:r>
          <a:r>
            <a:rPr lang="en-US" altLang="zh-TW" sz="2000" kern="1200" dirty="0" smtClean="0">
              <a:latin typeface="+mn-ea"/>
              <a:ea typeface="+mn-ea"/>
            </a:rPr>
            <a:t>SVM</a:t>
          </a:r>
          <a:r>
            <a:rPr lang="zh-TW" altLang="en-US" sz="2000" kern="1200" dirty="0" smtClean="0">
              <a:latin typeface="+mn-ea"/>
              <a:ea typeface="+mn-ea"/>
            </a:rPr>
            <a:t>進行訓練</a:t>
          </a:r>
          <a:endParaRPr lang="zh-TW" altLang="en-US" sz="2000" kern="1200" dirty="0">
            <a:latin typeface="+mn-ea"/>
            <a:ea typeface="+mn-ea"/>
          </a:endParaRPr>
        </a:p>
      </dsp:txBody>
      <dsp:txXfrm>
        <a:off x="3631305" y="0"/>
        <a:ext cx="1660814" cy="1422931"/>
      </dsp:txXfrm>
    </dsp:sp>
    <dsp:sp modelId="{265B1688-5D3C-4A6F-B27C-13FA56D0AE98}">
      <dsp:nvSpPr>
        <dsp:cNvPr id="0" name=""/>
        <dsp:cNvSpPr/>
      </dsp:nvSpPr>
      <dsp:spPr>
        <a:xfrm>
          <a:off x="4283846" y="1600798"/>
          <a:ext cx="355732" cy="355732"/>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FBFD62-D82B-47F9-B9D0-7E39651A9078}">
      <dsp:nvSpPr>
        <dsp:cNvPr id="0" name=""/>
        <dsp:cNvSpPr/>
      </dsp:nvSpPr>
      <dsp:spPr>
        <a:xfrm>
          <a:off x="5325867" y="2134398"/>
          <a:ext cx="1725934" cy="142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l" defTabSz="889000">
            <a:lnSpc>
              <a:spcPct val="90000"/>
            </a:lnSpc>
            <a:spcBef>
              <a:spcPct val="0"/>
            </a:spcBef>
            <a:spcAft>
              <a:spcPct val="35000"/>
            </a:spcAft>
          </a:pPr>
          <a:r>
            <a:rPr lang="zh-TW" altLang="en-US" sz="2000" kern="1200" dirty="0" smtClean="0">
              <a:latin typeface="+mn-ea"/>
              <a:ea typeface="+mn-ea"/>
            </a:rPr>
            <a:t>選取</a:t>
          </a:r>
          <a:r>
            <a:rPr lang="en-US" altLang="zh-TW" sz="2000" kern="1200" dirty="0" smtClean="0">
              <a:latin typeface="+mn-ea"/>
              <a:ea typeface="+mn-ea"/>
            </a:rPr>
            <a:t>50</a:t>
          </a:r>
          <a:r>
            <a:rPr lang="zh-TW" altLang="en-US" sz="2000" kern="1200" dirty="0" smtClean="0">
              <a:latin typeface="+mn-ea"/>
              <a:ea typeface="+mn-ea"/>
            </a:rPr>
            <a:t>個隨機景點進行測試，判斷模型準確率</a:t>
          </a:r>
          <a:endParaRPr lang="zh-TW" altLang="en-US" sz="2000" kern="1200" dirty="0">
            <a:latin typeface="+mn-ea"/>
            <a:ea typeface="+mn-ea"/>
          </a:endParaRPr>
        </a:p>
      </dsp:txBody>
      <dsp:txXfrm>
        <a:off x="5325867" y="2134398"/>
        <a:ext cx="1725934" cy="1422931"/>
      </dsp:txXfrm>
    </dsp:sp>
    <dsp:sp modelId="{F73DFD69-78EA-4459-8E05-391FAB5439E6}">
      <dsp:nvSpPr>
        <dsp:cNvPr id="0" name=""/>
        <dsp:cNvSpPr/>
      </dsp:nvSpPr>
      <dsp:spPr>
        <a:xfrm>
          <a:off x="6010968" y="1600798"/>
          <a:ext cx="355732" cy="355732"/>
        </a:xfrm>
        <a:prstGeom prst="ellips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0.66755</cdr:y>
    </cdr:from>
    <cdr:to>
      <cdr:x>1</cdr:x>
      <cdr:y>0.6781</cdr:y>
    </cdr:to>
    <cdr:cxnSp macro="">
      <cdr:nvCxnSpPr>
        <cdr:cNvPr id="3" name="直線接點 2"/>
        <cdr:cNvCxnSpPr/>
      </cdr:nvCxnSpPr>
      <cdr:spPr>
        <a:xfrm xmlns:a="http://schemas.openxmlformats.org/drawingml/2006/main">
          <a:off x="0" y="1360842"/>
          <a:ext cx="9726108" cy="21515"/>
        </a:xfrm>
        <a:prstGeom xmlns:a="http://schemas.openxmlformats.org/drawingml/2006/main" prst="line">
          <a:avLst/>
        </a:prstGeom>
        <a:ln xmlns:a="http://schemas.openxmlformats.org/drawingml/2006/main" w="28575">
          <a:solidFill>
            <a:schemeClr val="tx1">
              <a:lumMod val="75000"/>
              <a:lumOff val="2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A097D-AC51-4C6B-AFAC-746997C9A4E6}" type="datetimeFigureOut">
              <a:rPr lang="zh-TW" altLang="en-US" smtClean="0"/>
              <a:t>17/2/19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B6F06-9984-43B5-AD9F-BB19F019FA3B}" type="slidenum">
              <a:rPr lang="zh-TW" altLang="en-US" smtClean="0"/>
              <a:t>‹#›</a:t>
            </a:fld>
            <a:endParaRPr lang="zh-TW" altLang="en-US"/>
          </a:p>
        </p:txBody>
      </p:sp>
    </p:spTree>
    <p:extLst>
      <p:ext uri="{BB962C8B-B14F-4D97-AF65-F5344CB8AC3E}">
        <p14:creationId xmlns:p14="http://schemas.microsoft.com/office/powerpoint/2010/main" val="2146879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t>剛剛</a:t>
            </a:r>
            <a:r>
              <a:rPr kumimoji="1" lang="en-US" altLang="zh-TW" dirty="0" smtClean="0"/>
              <a:t>egg</a:t>
            </a:r>
            <a:r>
              <a:rPr kumimoji="1" lang="zh-TW" altLang="en-US" dirty="0" smtClean="0"/>
              <a:t>已經說明我們是從哪些網站來收集資料</a:t>
            </a:r>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B7CB6F06-9984-43B5-AD9F-BB19F019FA3B}" type="slidenum">
              <a:rPr lang="zh-TW" altLang="en-US" smtClean="0"/>
              <a:t>10</a:t>
            </a:fld>
            <a:endParaRPr lang="zh-TW" altLang="en-US"/>
          </a:p>
        </p:txBody>
      </p:sp>
    </p:spTree>
    <p:extLst>
      <p:ext uri="{BB962C8B-B14F-4D97-AF65-F5344CB8AC3E}">
        <p14:creationId xmlns:p14="http://schemas.microsoft.com/office/powerpoint/2010/main" val="322957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進行網路爬蟲前，先擬定好所需要的欄位以及儲存格式</a:t>
            </a:r>
            <a:r>
              <a:rPr kumimoji="1" lang="en-US" altLang="zh-TW" dirty="0" smtClean="0"/>
              <a:t> </a:t>
            </a:r>
            <a:r>
              <a:rPr kumimoji="1" lang="zh-TW" altLang="en-US" dirty="0" smtClean="0"/>
              <a:t>所希望擷取到的欄位</a:t>
            </a:r>
            <a:endParaRPr kumimoji="1" lang="zh-TW" altLang="en-US" dirty="0"/>
          </a:p>
        </p:txBody>
      </p:sp>
      <p:sp>
        <p:nvSpPr>
          <p:cNvPr id="4" name="投影片編號版面配置區 3"/>
          <p:cNvSpPr>
            <a:spLocks noGrp="1"/>
          </p:cNvSpPr>
          <p:nvPr>
            <p:ph type="sldNum" sz="quarter" idx="10"/>
          </p:nvPr>
        </p:nvSpPr>
        <p:spPr/>
        <p:txBody>
          <a:bodyPr/>
          <a:lstStyle/>
          <a:p>
            <a:fld id="{B7CB6F06-9984-43B5-AD9F-BB19F019FA3B}" type="slidenum">
              <a:rPr lang="zh-TW" altLang="en-US" smtClean="0"/>
              <a:t>11</a:t>
            </a:fld>
            <a:endParaRPr lang="zh-TW" altLang="en-US"/>
          </a:p>
        </p:txBody>
      </p:sp>
    </p:spTree>
    <p:extLst>
      <p:ext uri="{BB962C8B-B14F-4D97-AF65-F5344CB8AC3E}">
        <p14:creationId xmlns:p14="http://schemas.microsoft.com/office/powerpoint/2010/main" val="131823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8C1CD97-E9EA-4E82-9539-BE60926ECBB9}" type="slidenum">
              <a:rPr lang="en-US" smtClean="0"/>
              <a:pPr/>
              <a:t>72</a:t>
            </a:fld>
            <a:endParaRPr lang="en-US" dirty="0"/>
          </a:p>
        </p:txBody>
      </p:sp>
    </p:spTree>
    <p:extLst>
      <p:ext uri="{BB962C8B-B14F-4D97-AF65-F5344CB8AC3E}">
        <p14:creationId xmlns:p14="http://schemas.microsoft.com/office/powerpoint/2010/main" val="401856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BC72263-18A2-489F-A30E-B53E6329FCA3}" type="slidenum">
              <a:rPr lang="zh-TW" altLang="en-US" smtClean="0"/>
              <a:t>91</a:t>
            </a:fld>
            <a:endParaRPr lang="zh-TW" altLang="en-US"/>
          </a:p>
        </p:txBody>
      </p:sp>
    </p:spTree>
    <p:extLst>
      <p:ext uri="{BB962C8B-B14F-4D97-AF65-F5344CB8AC3E}">
        <p14:creationId xmlns:p14="http://schemas.microsoft.com/office/powerpoint/2010/main" val="162803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和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具有說明文字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17/2/19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17/2/19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17/2/19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17/2/19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jpg"/><Relationship Id="rId3" Type="http://schemas.openxmlformats.org/officeDocument/2006/relationships/image" Target="../media/image16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gif"/><Relationship Id="rId7" Type="http://schemas.openxmlformats.org/officeDocument/2006/relationships/image" Target="../media/image7.jpg"/><Relationship Id="rId8" Type="http://schemas.openxmlformats.org/officeDocument/2006/relationships/image" Target="../media/image8.jp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chart" Target="../charts/chart3.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jpg"/><Relationship Id="rId5" Type="http://schemas.openxmlformats.org/officeDocument/2006/relationships/image" Target="../media/image102.jpg"/><Relationship Id="rId6" Type="http://schemas.openxmlformats.org/officeDocument/2006/relationships/image" Target="../media/image103.jpg"/><Relationship Id="rId7" Type="http://schemas.openxmlformats.org/officeDocument/2006/relationships/image" Target="../media/image104.png"/><Relationship Id="rId8" Type="http://schemas.openxmlformats.org/officeDocument/2006/relationships/image" Target="../media/image105.jpg"/><Relationship Id="rId9" Type="http://schemas.openxmlformats.org/officeDocument/2006/relationships/image" Target="../media/image106.jpg"/><Relationship Id="rId10" Type="http://schemas.openxmlformats.org/officeDocument/2006/relationships/image" Target="../media/image107.jpg"/><Relationship Id="rId11" Type="http://schemas.openxmlformats.org/officeDocument/2006/relationships/image" Target="../media/image108.jpg"/><Relationship Id="rId1" Type="http://schemas.openxmlformats.org/officeDocument/2006/relationships/slideLayout" Target="../slideLayouts/slideLayout8.xml"/><Relationship Id="rId2"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 Id="rId3"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3.112.64.212:8000/g3site/index/" TargetMode="Externa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3.png"/><Relationship Id="rId3"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1" Type="http://schemas.openxmlformats.org/officeDocument/2006/relationships/slideLayout" Target="../slideLayouts/slideLayout8.xml"/><Relationship Id="rId2" Type="http://schemas.openxmlformats.org/officeDocument/2006/relationships/image" Target="../media/image1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 Id="rId3"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 Id="rId3" Type="http://schemas.openxmlformats.org/officeDocument/2006/relationships/image" Target="../media/image1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image" Target="../media/image1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 Id="rId3" Type="http://schemas.openxmlformats.org/officeDocument/2006/relationships/image" Target="../media/image1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image" Target="../media/image1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 Id="rId3"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jpg"/><Relationship Id="rId3"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zh-TW" altLang="en-US" dirty="0" smtClean="0"/>
              <a:t>寶寶去哪兒</a:t>
            </a:r>
            <a:endParaRPr kumimoji="1" lang="zh-TW" altLang="en-US" dirty="0"/>
          </a:p>
        </p:txBody>
      </p:sp>
      <p:sp>
        <p:nvSpPr>
          <p:cNvPr id="3" name="副標題 2"/>
          <p:cNvSpPr>
            <a:spLocks noGrp="1"/>
          </p:cNvSpPr>
          <p:nvPr>
            <p:ph type="subTitle" idx="1"/>
          </p:nvPr>
        </p:nvSpPr>
        <p:spPr/>
        <p:txBody>
          <a:bodyPr>
            <a:normAutofit lnSpcReduction="10000"/>
          </a:bodyPr>
          <a:lstStyle/>
          <a:p>
            <a:pPr algn="l"/>
            <a:r>
              <a:rPr kumimoji="1" lang="en-US" altLang="zh-TW" dirty="0" smtClean="0"/>
              <a:t>AB104</a:t>
            </a:r>
            <a:r>
              <a:rPr kumimoji="1" lang="zh-TW" altLang="en-US" dirty="0" smtClean="0"/>
              <a:t> 第三組</a:t>
            </a:r>
            <a:endParaRPr kumimoji="1" lang="en-US" altLang="zh-TW" dirty="0"/>
          </a:p>
          <a:p>
            <a:pPr algn="l"/>
            <a:r>
              <a:rPr kumimoji="1" lang="zh-TW" altLang="en-US" dirty="0" smtClean="0"/>
              <a:t>指導老師</a:t>
            </a:r>
            <a:r>
              <a:rPr kumimoji="1" lang="en-US" altLang="zh-TW" dirty="0" smtClean="0"/>
              <a:t>:</a:t>
            </a:r>
            <a:r>
              <a:rPr kumimoji="1" lang="zh-TW" altLang="en-US" dirty="0" smtClean="0"/>
              <a:t>許馥顯、郭惠</a:t>
            </a:r>
            <a:r>
              <a:rPr kumimoji="1" lang="zh-TW" altLang="en-US" dirty="0"/>
              <a:t>民</a:t>
            </a:r>
            <a:endParaRPr kumimoji="1" lang="en-US" altLang="zh-TW" dirty="0" smtClean="0"/>
          </a:p>
          <a:p>
            <a:pPr algn="l"/>
            <a:r>
              <a:rPr kumimoji="1" lang="zh-TW" altLang="en-US" dirty="0" smtClean="0"/>
              <a:t>成員</a:t>
            </a:r>
            <a:r>
              <a:rPr kumimoji="1" lang="en-US" altLang="zh-TW" dirty="0" smtClean="0"/>
              <a:t>:</a:t>
            </a:r>
            <a:r>
              <a:rPr kumimoji="1" lang="zh-TW" altLang="en-US" dirty="0" smtClean="0"/>
              <a:t>蔡政廷，許育銘，葉偉弘，陳雨辰，連怡甄，陳奕伶，廖珮淇</a:t>
            </a:r>
            <a:endParaRPr kumimoji="1" lang="zh-TW" altLang="en-US" dirty="0"/>
          </a:p>
        </p:txBody>
      </p:sp>
    </p:spTree>
    <p:extLst>
      <p:ext uri="{BB962C8B-B14F-4D97-AF65-F5344CB8AC3E}">
        <p14:creationId xmlns:p14="http://schemas.microsoft.com/office/powerpoint/2010/main" val="19214595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1747" y="228926"/>
            <a:ext cx="2963334" cy="1143000"/>
          </a:xfrm>
        </p:spPr>
        <p:txBody>
          <a:bodyPr>
            <a:normAutofit/>
          </a:bodyPr>
          <a:lstStyle/>
          <a:p>
            <a:r>
              <a:rPr kumimoji="1" lang="en-US" altLang="zh-TW" sz="5400" dirty="0" smtClean="0"/>
              <a:t>ETL</a:t>
            </a:r>
            <a:r>
              <a:rPr kumimoji="1" lang="zh-TW" altLang="en-US" sz="5400" dirty="0" smtClean="0"/>
              <a:t>大綱</a:t>
            </a:r>
            <a:endParaRPr kumimoji="1" lang="zh-TW" altLang="en-US" sz="5400" dirty="0"/>
          </a:p>
        </p:txBody>
      </p:sp>
      <p:sp>
        <p:nvSpPr>
          <p:cNvPr id="3" name="內容版面配置區 2"/>
          <p:cNvSpPr>
            <a:spLocks noGrp="1"/>
          </p:cNvSpPr>
          <p:nvPr>
            <p:ph idx="1"/>
          </p:nvPr>
        </p:nvSpPr>
        <p:spPr>
          <a:xfrm>
            <a:off x="578556" y="1371925"/>
            <a:ext cx="9708444" cy="5302631"/>
          </a:xfrm>
        </p:spPr>
        <p:txBody>
          <a:bodyPr>
            <a:normAutofit fontScale="77500" lnSpcReduction="20000"/>
          </a:bodyPr>
          <a:lstStyle/>
          <a:p>
            <a:r>
              <a:rPr kumimoji="1" lang="zh-TW" altLang="en-US" sz="3100" dirty="0" smtClean="0"/>
              <a:t>資料收集</a:t>
            </a:r>
            <a:endParaRPr kumimoji="1" lang="en-US" altLang="zh-TW" sz="3100" dirty="0" smtClean="0"/>
          </a:p>
          <a:p>
            <a:endParaRPr kumimoji="1" lang="en-US" altLang="zh-TW" sz="3100" dirty="0" smtClean="0"/>
          </a:p>
          <a:p>
            <a:r>
              <a:rPr kumimoji="1" lang="zh-TW" altLang="en-US" sz="3100" dirty="0" smtClean="0"/>
              <a:t>爬蟲策略</a:t>
            </a:r>
            <a:endParaRPr kumimoji="1" lang="en-US" altLang="zh-TW" sz="3100" dirty="0" smtClean="0"/>
          </a:p>
          <a:p>
            <a:pPr lvl="1">
              <a:buFont typeface="Wingdings" charset="2"/>
              <a:buChar char="l"/>
            </a:pPr>
            <a:r>
              <a:rPr kumimoji="1" lang="en-US" altLang="zh-TW" sz="2600" dirty="0" smtClean="0"/>
              <a:t>Python request </a:t>
            </a:r>
            <a:r>
              <a:rPr kumimoji="1" lang="zh-TW" altLang="en-US" sz="2600" dirty="0" smtClean="0"/>
              <a:t>套件</a:t>
            </a:r>
            <a:endParaRPr kumimoji="1" lang="en-US" altLang="zh-TW" sz="2600" dirty="0" smtClean="0"/>
          </a:p>
          <a:p>
            <a:pPr lvl="1">
              <a:buFont typeface="Wingdings" charset="2"/>
              <a:buChar char="l"/>
            </a:pPr>
            <a:r>
              <a:rPr kumimoji="1" lang="en-US" altLang="zh-TW" sz="2600" dirty="0" smtClean="0"/>
              <a:t>Python selenium </a:t>
            </a:r>
            <a:r>
              <a:rPr kumimoji="1" lang="zh-TW" altLang="en-US" sz="2600" dirty="0" smtClean="0"/>
              <a:t>套件</a:t>
            </a:r>
            <a:endParaRPr kumimoji="1" lang="en-US" altLang="zh-TW" sz="2600" dirty="0" smtClean="0"/>
          </a:p>
          <a:p>
            <a:pPr lvl="1">
              <a:buFont typeface="Wingdings" charset="2"/>
              <a:buChar char="l"/>
            </a:pPr>
            <a:r>
              <a:rPr kumimoji="1" lang="en-US" altLang="zh-TW" sz="2600" dirty="0" err="1" smtClean="0"/>
              <a:t>Mitmproxy</a:t>
            </a:r>
            <a:r>
              <a:rPr kumimoji="1" lang="zh-TW" altLang="en-US" sz="2600" dirty="0" smtClean="0"/>
              <a:t>中間人代理工具</a:t>
            </a:r>
            <a:endParaRPr kumimoji="1" lang="en-US" altLang="zh-TW" sz="2600" dirty="0" smtClean="0"/>
          </a:p>
          <a:p>
            <a:pPr lvl="1">
              <a:buFont typeface="Wingdings" charset="2"/>
              <a:buChar char="l"/>
            </a:pPr>
            <a:endParaRPr kumimoji="1" lang="en-US" altLang="zh-TW" sz="3100" dirty="0" smtClean="0"/>
          </a:p>
          <a:p>
            <a:r>
              <a:rPr kumimoji="1" lang="zh-TW" altLang="en-US" sz="3100" dirty="0" smtClean="0"/>
              <a:t>資料清洗</a:t>
            </a:r>
            <a:endParaRPr kumimoji="1" lang="en-US" altLang="zh-TW" sz="3100" dirty="0" smtClean="0"/>
          </a:p>
          <a:p>
            <a:pPr lvl="1">
              <a:buFont typeface="Wingdings" charset="2"/>
              <a:buChar char="l"/>
            </a:pPr>
            <a:r>
              <a:rPr kumimoji="1" lang="zh-TW" altLang="en-US" sz="2600" dirty="0" smtClean="0"/>
              <a:t>正規表示法</a:t>
            </a:r>
            <a:endParaRPr kumimoji="1" lang="en-US" altLang="zh-TW" sz="2600" dirty="0" smtClean="0"/>
          </a:p>
          <a:p>
            <a:endParaRPr kumimoji="1" lang="en-US" altLang="zh-TW" sz="3100" dirty="0"/>
          </a:p>
          <a:p>
            <a:r>
              <a:rPr kumimoji="1" lang="zh-TW" altLang="en-US" sz="3100" dirty="0" smtClean="0"/>
              <a:t>匯入資料庫</a:t>
            </a:r>
            <a:endParaRPr kumimoji="1" lang="en-US" altLang="zh-TW" sz="3100" dirty="0" smtClean="0"/>
          </a:p>
          <a:p>
            <a:pPr lvl="1">
              <a:buFont typeface="Wingdings" charset="2"/>
              <a:buChar char="l"/>
            </a:pPr>
            <a:r>
              <a:rPr kumimoji="1" lang="en-US" altLang="zh-TW" sz="2600" dirty="0" err="1" smtClean="0"/>
              <a:t>Hadoop</a:t>
            </a:r>
            <a:r>
              <a:rPr kumimoji="1" lang="en-US" altLang="zh-TW" sz="2600" dirty="0" smtClean="0"/>
              <a:t> HDFS</a:t>
            </a:r>
          </a:p>
          <a:p>
            <a:pPr lvl="1">
              <a:buFont typeface="Wingdings" charset="2"/>
              <a:buChar char="l"/>
            </a:pPr>
            <a:r>
              <a:rPr kumimoji="1" lang="en-US" altLang="zh-TW" sz="2600" dirty="0" err="1" smtClean="0"/>
              <a:t>MongoDB</a:t>
            </a:r>
            <a:endParaRPr kumimoji="1" lang="en-US" altLang="zh-TW" sz="2600" dirty="0" smtClean="0"/>
          </a:p>
          <a:p>
            <a:endParaRPr kumimoji="1" lang="en-US" altLang="zh-TW" sz="2800" dirty="0" smtClean="0"/>
          </a:p>
          <a:p>
            <a:endParaRPr kumimoji="1" lang="en-US" altLang="zh-TW" sz="2800" dirty="0" smtClean="0"/>
          </a:p>
        </p:txBody>
      </p:sp>
    </p:spTree>
    <p:extLst>
      <p:ext uri="{BB962C8B-B14F-4D97-AF65-F5344CB8AC3E}">
        <p14:creationId xmlns:p14="http://schemas.microsoft.com/office/powerpoint/2010/main" val="128278920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dirty="0" smtClean="0"/>
              <a:t>Social Network:</a:t>
            </a:r>
            <a:endParaRPr lang="zh-TW" altLang="en-US" dirty="0"/>
          </a:p>
        </p:txBody>
      </p:sp>
      <p:sp>
        <p:nvSpPr>
          <p:cNvPr id="3" name="內容版面配置區 2"/>
          <p:cNvSpPr>
            <a:spLocks noGrp="1"/>
          </p:cNvSpPr>
          <p:nvPr>
            <p:ph idx="1"/>
          </p:nvPr>
        </p:nvSpPr>
        <p:spPr>
          <a:xfrm>
            <a:off x="677334" y="1636154"/>
            <a:ext cx="8596668" cy="3880773"/>
          </a:xfrm>
        </p:spPr>
        <p:txBody>
          <a:bodyPr>
            <a:normAutofit/>
          </a:bodyPr>
          <a:lstStyle/>
          <a:p>
            <a:r>
              <a:rPr lang="en-US" altLang="zh-TW" sz="2400" dirty="0" smtClean="0"/>
              <a:t>Facebook, Instagram…</a:t>
            </a:r>
            <a:endParaRPr lang="zh-TW" altLang="en-US" sz="24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954" y="1930400"/>
            <a:ext cx="4456019" cy="4456019"/>
          </a:xfrm>
          <a:prstGeom prst="rect">
            <a:avLst/>
          </a:prstGeom>
          <a:scene3d>
            <a:camera prst="orthographicFront"/>
            <a:lightRig rig="threePt" dir="t"/>
          </a:scene3d>
          <a:sp3d>
            <a:bevelT/>
          </a:sp3d>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264" y="3313435"/>
            <a:ext cx="2619375" cy="1743075"/>
          </a:xfrm>
          <a:prstGeom prst="rect">
            <a:avLst/>
          </a:prstGeom>
          <a:scene3d>
            <a:camera prst="orthographicFront"/>
            <a:lightRig rig="threePt" dir="t"/>
          </a:scene3d>
          <a:sp3d>
            <a:bevelT/>
          </a:sp3d>
        </p:spPr>
      </p:pic>
      <p:sp>
        <p:nvSpPr>
          <p:cNvPr id="6" name="向右箭號 5"/>
          <p:cNvSpPr/>
          <p:nvPr/>
        </p:nvSpPr>
        <p:spPr>
          <a:xfrm>
            <a:off x="4742552" y="3576918"/>
            <a:ext cx="981489" cy="941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9376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14845" y="2859006"/>
            <a:ext cx="10084776" cy="1320800"/>
          </a:xfrm>
        </p:spPr>
        <p:txBody>
          <a:bodyPr>
            <a:normAutofit/>
          </a:bodyPr>
          <a:lstStyle/>
          <a:p>
            <a:r>
              <a:rPr lang="en-US" altLang="zh-TW" sz="5400" dirty="0"/>
              <a:t>THANKS </a:t>
            </a:r>
            <a:r>
              <a:rPr lang="en-US" altLang="zh-TW" sz="5400" dirty="0" smtClean="0"/>
              <a:t> FOR</a:t>
            </a:r>
            <a:r>
              <a:rPr lang="zh-TW" altLang="en-US" sz="5400" dirty="0" smtClean="0"/>
              <a:t>  </a:t>
            </a:r>
            <a:r>
              <a:rPr lang="en-US" altLang="zh-TW" sz="5400" dirty="0" smtClean="0"/>
              <a:t>LISTENING</a:t>
            </a:r>
            <a:endParaRPr lang="zh-TW" altLang="en-US" sz="5400" dirty="0"/>
          </a:p>
        </p:txBody>
      </p:sp>
      <p:sp>
        <p:nvSpPr>
          <p:cNvPr id="4" name="標題 1"/>
          <p:cNvSpPr txBox="1">
            <a:spLocks/>
          </p:cNvSpPr>
          <p:nvPr/>
        </p:nvSpPr>
        <p:spPr>
          <a:xfrm>
            <a:off x="6757233" y="3625975"/>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zh-TW" sz="2800" dirty="0" smtClean="0"/>
          </a:p>
        </p:txBody>
      </p:sp>
    </p:spTree>
    <p:extLst>
      <p:ext uri="{BB962C8B-B14F-4D97-AF65-F5344CB8AC3E}">
        <p14:creationId xmlns:p14="http://schemas.microsoft.com/office/powerpoint/2010/main" val="183462508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58724" y="2693377"/>
            <a:ext cx="8596668" cy="1320800"/>
          </a:xfrm>
        </p:spPr>
        <p:txBody>
          <a:bodyPr>
            <a:normAutofit/>
          </a:bodyPr>
          <a:lstStyle/>
          <a:p>
            <a:r>
              <a:rPr lang="en-US" altLang="zh-TW" sz="6000" dirty="0" smtClean="0"/>
              <a:t>Q</a:t>
            </a:r>
            <a:r>
              <a:rPr lang="zh-TW" altLang="en-US" sz="6000" dirty="0" smtClean="0"/>
              <a:t> </a:t>
            </a:r>
            <a:r>
              <a:rPr lang="en-US" altLang="zh-TW" sz="6000" dirty="0" smtClean="0"/>
              <a:t>&amp;</a:t>
            </a:r>
            <a:r>
              <a:rPr lang="zh-TW" altLang="en-US" sz="6000" dirty="0" smtClean="0"/>
              <a:t> </a:t>
            </a:r>
            <a:r>
              <a:rPr lang="en-US" altLang="zh-TW" sz="6000" dirty="0" smtClean="0"/>
              <a:t>A</a:t>
            </a:r>
            <a:endParaRPr lang="zh-TW" altLang="en-US" sz="6000" dirty="0"/>
          </a:p>
        </p:txBody>
      </p:sp>
    </p:spTree>
    <p:extLst>
      <p:ext uri="{BB962C8B-B14F-4D97-AF65-F5344CB8AC3E}">
        <p14:creationId xmlns:p14="http://schemas.microsoft.com/office/powerpoint/2010/main" val="292789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71636" y="553481"/>
            <a:ext cx="2963334" cy="1143000"/>
          </a:xfrm>
        </p:spPr>
        <p:txBody>
          <a:bodyPr>
            <a:normAutofit/>
          </a:bodyPr>
          <a:lstStyle/>
          <a:p>
            <a:r>
              <a:rPr kumimoji="1" lang="zh-TW" altLang="en-US" sz="5400" dirty="0" smtClean="0"/>
              <a:t>爬蟲策略</a:t>
            </a:r>
            <a:endParaRPr kumimoji="1" lang="zh-TW" altLang="en-US" sz="5400" dirty="0"/>
          </a:p>
        </p:txBody>
      </p:sp>
      <p:sp>
        <p:nvSpPr>
          <p:cNvPr id="3" name="內容版面配置區 2"/>
          <p:cNvSpPr>
            <a:spLocks noGrp="1"/>
          </p:cNvSpPr>
          <p:nvPr>
            <p:ph idx="1"/>
          </p:nvPr>
        </p:nvSpPr>
        <p:spPr>
          <a:xfrm>
            <a:off x="578556" y="1909738"/>
            <a:ext cx="8596668" cy="3880773"/>
          </a:xfrm>
        </p:spPr>
        <p:txBody>
          <a:bodyPr>
            <a:normAutofit/>
          </a:bodyPr>
          <a:lstStyle/>
          <a:p>
            <a:r>
              <a:rPr kumimoji="1" lang="zh-TW" altLang="en-US" sz="2800" dirty="0" smtClean="0"/>
              <a:t>設計存入資料庫格式</a:t>
            </a:r>
            <a:endParaRPr kumimoji="1" lang="en-US" altLang="zh-TW" sz="2800" dirty="0" smtClean="0"/>
          </a:p>
          <a:p>
            <a:pPr marL="0" indent="0">
              <a:buNone/>
            </a:pPr>
            <a:endParaRPr kumimoji="1" lang="en-US" altLang="zh-TW" sz="2800" dirty="0" smtClean="0"/>
          </a:p>
          <a:p>
            <a:r>
              <a:rPr kumimoji="1" lang="zh-TW" altLang="en-US" sz="2800" dirty="0" smtClean="0"/>
              <a:t>使用哪些</a:t>
            </a:r>
            <a:r>
              <a:rPr kumimoji="1" lang="en-US" altLang="zh-TW" sz="2800" dirty="0" smtClean="0"/>
              <a:t>Method</a:t>
            </a:r>
            <a:r>
              <a:rPr kumimoji="1" lang="zh-TW" altLang="en-US" sz="2800" dirty="0" smtClean="0"/>
              <a:t>爬取？</a:t>
            </a:r>
            <a:endParaRPr kumimoji="1" lang="en-US" altLang="zh-TW" sz="2800" dirty="0" smtClean="0"/>
          </a:p>
          <a:p>
            <a:endParaRPr kumimoji="1" lang="en-US" altLang="zh-TW" sz="2800" dirty="0" smtClean="0"/>
          </a:p>
          <a:p>
            <a:r>
              <a:rPr kumimoji="1" lang="zh-TW" altLang="en-US" sz="2800" dirty="0" smtClean="0"/>
              <a:t>如何提高爬蟲效率？</a:t>
            </a:r>
            <a:endParaRPr kumimoji="1" lang="en-US" altLang="zh-TW" sz="2800" dirty="0" smtClean="0"/>
          </a:p>
        </p:txBody>
      </p:sp>
      <p:pic>
        <p:nvPicPr>
          <p:cNvPr id="4" name="圖片 3" descr="螢幕快照 2017-02-12 下午11.4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461" y="1400148"/>
            <a:ext cx="5188208" cy="4522665"/>
          </a:xfrm>
          <a:prstGeom prst="rect">
            <a:avLst/>
          </a:prstGeom>
        </p:spPr>
      </p:pic>
    </p:spTree>
    <p:extLst>
      <p:ext uri="{BB962C8B-B14F-4D97-AF65-F5344CB8AC3E}">
        <p14:creationId xmlns:p14="http://schemas.microsoft.com/office/powerpoint/2010/main" val="35398296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061" y="269204"/>
            <a:ext cx="3371826" cy="1143000"/>
          </a:xfrm>
        </p:spPr>
        <p:txBody>
          <a:bodyPr>
            <a:normAutofit/>
          </a:bodyPr>
          <a:lstStyle/>
          <a:p>
            <a:r>
              <a:rPr kumimoji="1" lang="en-US" altLang="zh-TW" dirty="0" smtClean="0"/>
              <a:t>Extract</a:t>
            </a:r>
            <a:r>
              <a:rPr kumimoji="1" lang="zh-TW" altLang="en-US" dirty="0" smtClean="0"/>
              <a:t>（爬蟲）</a:t>
            </a:r>
            <a:endParaRPr kumimoji="1" lang="zh-TW" altLang="en-US" dirty="0"/>
          </a:p>
        </p:txBody>
      </p:sp>
      <p:pic>
        <p:nvPicPr>
          <p:cNvPr id="4" name="內容版面配置區 3" descr="python_request.jpeg"/>
          <p:cNvPicPr>
            <a:picLocks noGrp="1" noChangeAspect="1"/>
          </p:cNvPicPr>
          <p:nvPr>
            <p:ph idx="1"/>
          </p:nvPr>
        </p:nvPicPr>
        <p:blipFill>
          <a:blip r:embed="rId2">
            <a:extLst>
              <a:ext uri="{28A0092B-C50C-407E-A947-70E740481C1C}">
                <a14:useLocalDpi xmlns:a14="http://schemas.microsoft.com/office/drawing/2010/main" val="0"/>
              </a:ext>
            </a:extLst>
          </a:blip>
          <a:srcRect l="1512" r="1512"/>
          <a:stretch>
            <a:fillRect/>
          </a:stretch>
        </p:blipFill>
        <p:spPr>
          <a:xfrm>
            <a:off x="9140989" y="0"/>
            <a:ext cx="3057320" cy="1681408"/>
          </a:xfrm>
        </p:spPr>
      </p:pic>
      <p:pic>
        <p:nvPicPr>
          <p:cNvPr id="8" name="圖片 7" descr="reques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81" y="1334779"/>
            <a:ext cx="11201786" cy="5382108"/>
          </a:xfrm>
          <a:prstGeom prst="rect">
            <a:avLst/>
          </a:prstGeom>
          <a:scene3d>
            <a:camera prst="orthographicFront"/>
            <a:lightRig rig="threePt" dir="t"/>
          </a:scene3d>
          <a:sp3d>
            <a:bevelT/>
          </a:sp3d>
        </p:spPr>
      </p:pic>
    </p:spTree>
    <p:extLst>
      <p:ext uri="{BB962C8B-B14F-4D97-AF65-F5344CB8AC3E}">
        <p14:creationId xmlns:p14="http://schemas.microsoft.com/office/powerpoint/2010/main" val="611831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3" descr="python_request.jpeg"/>
          <p:cNvPicPr>
            <a:picLocks noGrp="1" noChangeAspect="1"/>
          </p:cNvPicPr>
          <p:nvPr>
            <p:ph idx="1"/>
          </p:nvPr>
        </p:nvPicPr>
        <p:blipFill>
          <a:blip r:embed="rId2">
            <a:extLst>
              <a:ext uri="{28A0092B-C50C-407E-A947-70E740481C1C}">
                <a14:useLocalDpi xmlns:a14="http://schemas.microsoft.com/office/drawing/2010/main" val="0"/>
              </a:ext>
            </a:extLst>
          </a:blip>
          <a:srcRect l="1512" r="1512"/>
          <a:stretch>
            <a:fillRect/>
          </a:stretch>
        </p:blipFill>
        <p:spPr>
          <a:xfrm>
            <a:off x="9140989" y="0"/>
            <a:ext cx="3057320" cy="1681408"/>
          </a:xfrm>
        </p:spPr>
      </p:pic>
      <p:pic>
        <p:nvPicPr>
          <p:cNvPr id="6" name="圖片 5" descr="data_time_question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78" y="978883"/>
            <a:ext cx="9042834" cy="2753397"/>
          </a:xfrm>
          <a:prstGeom prst="rect">
            <a:avLst/>
          </a:prstGeom>
          <a:scene3d>
            <a:camera prst="orthographicFront"/>
            <a:lightRig rig="threePt" dir="t"/>
          </a:scene3d>
          <a:sp3d>
            <a:bevelT/>
          </a:sp3d>
        </p:spPr>
      </p:pic>
      <p:pic>
        <p:nvPicPr>
          <p:cNvPr id="7" name="圖片 6" descr="data_time_question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88" y="4035778"/>
            <a:ext cx="9062248" cy="2737554"/>
          </a:xfrm>
          <a:prstGeom prst="rect">
            <a:avLst/>
          </a:prstGeom>
          <a:scene3d>
            <a:camera prst="orthographicFront"/>
            <a:lightRig rig="threePt" dir="t"/>
          </a:scene3d>
          <a:sp3d>
            <a:bevelT/>
          </a:sp3d>
        </p:spPr>
      </p:pic>
      <p:sp>
        <p:nvSpPr>
          <p:cNvPr id="5" name="標題 1"/>
          <p:cNvSpPr>
            <a:spLocks noGrp="1"/>
          </p:cNvSpPr>
          <p:nvPr>
            <p:ph type="title"/>
          </p:nvPr>
        </p:nvSpPr>
        <p:spPr>
          <a:xfrm>
            <a:off x="143608" y="112636"/>
            <a:ext cx="3371826" cy="1143000"/>
          </a:xfrm>
        </p:spPr>
        <p:txBody>
          <a:bodyPr>
            <a:normAutofit/>
          </a:bodyPr>
          <a:lstStyle/>
          <a:p>
            <a:r>
              <a:rPr kumimoji="1" lang="en-US" altLang="zh-TW" dirty="0" smtClean="0"/>
              <a:t>Extract</a:t>
            </a:r>
            <a:r>
              <a:rPr kumimoji="1" lang="zh-TW" altLang="en-US" dirty="0" smtClean="0"/>
              <a:t>（爬蟲）</a:t>
            </a:r>
            <a:endParaRPr kumimoji="1" lang="zh-TW" altLang="en-US" dirty="0"/>
          </a:p>
        </p:txBody>
      </p:sp>
    </p:spTree>
    <p:extLst>
      <p:ext uri="{BB962C8B-B14F-4D97-AF65-F5344CB8AC3E}">
        <p14:creationId xmlns:p14="http://schemas.microsoft.com/office/powerpoint/2010/main" val="40910767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3" descr="python_request.jpeg"/>
          <p:cNvPicPr>
            <a:picLocks noGrp="1" noChangeAspect="1"/>
          </p:cNvPicPr>
          <p:nvPr>
            <p:ph idx="1"/>
          </p:nvPr>
        </p:nvPicPr>
        <p:blipFill>
          <a:blip r:embed="rId2">
            <a:extLst>
              <a:ext uri="{28A0092B-C50C-407E-A947-70E740481C1C}">
                <a14:useLocalDpi xmlns:a14="http://schemas.microsoft.com/office/drawing/2010/main" val="0"/>
              </a:ext>
            </a:extLst>
          </a:blip>
          <a:srcRect l="1512" r="1512"/>
          <a:stretch>
            <a:fillRect/>
          </a:stretch>
        </p:blipFill>
        <p:spPr>
          <a:xfrm>
            <a:off x="9140989" y="0"/>
            <a:ext cx="3057320" cy="1681408"/>
          </a:xfrm>
        </p:spPr>
      </p:pic>
      <p:pic>
        <p:nvPicPr>
          <p:cNvPr id="8" name="圖片 7" descr="request_co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68" y="811823"/>
            <a:ext cx="9144000" cy="5748867"/>
          </a:xfrm>
          <a:prstGeom prst="rect">
            <a:avLst/>
          </a:prstGeom>
        </p:spPr>
      </p:pic>
      <p:sp>
        <p:nvSpPr>
          <p:cNvPr id="5" name="標題 1"/>
          <p:cNvSpPr txBox="1">
            <a:spLocks/>
          </p:cNvSpPr>
          <p:nvPr/>
        </p:nvSpPr>
        <p:spPr>
          <a:xfrm>
            <a:off x="187570" y="127000"/>
            <a:ext cx="3371826" cy="11430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TW" dirty="0" smtClean="0"/>
              <a:t>Extract</a:t>
            </a:r>
            <a:r>
              <a:rPr kumimoji="1" lang="zh-TW" altLang="en-US" dirty="0" smtClean="0"/>
              <a:t>（爬蟲）</a:t>
            </a:r>
            <a:endParaRPr kumimoji="1" lang="zh-TW" altLang="en-US" dirty="0"/>
          </a:p>
        </p:txBody>
      </p:sp>
    </p:spTree>
    <p:extLst>
      <p:ext uri="{BB962C8B-B14F-4D97-AF65-F5344CB8AC3E}">
        <p14:creationId xmlns:p14="http://schemas.microsoft.com/office/powerpoint/2010/main" val="28758130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3" descr="python_request.jpeg"/>
          <p:cNvPicPr>
            <a:picLocks noGrp="1" noChangeAspect="1"/>
          </p:cNvPicPr>
          <p:nvPr>
            <p:ph idx="1"/>
          </p:nvPr>
        </p:nvPicPr>
        <p:blipFill>
          <a:blip r:embed="rId2">
            <a:extLst>
              <a:ext uri="{28A0092B-C50C-407E-A947-70E740481C1C}">
                <a14:useLocalDpi xmlns:a14="http://schemas.microsoft.com/office/drawing/2010/main" val="0"/>
              </a:ext>
            </a:extLst>
          </a:blip>
          <a:srcRect l="1512" r="1512"/>
          <a:stretch>
            <a:fillRect/>
          </a:stretch>
        </p:blipFill>
        <p:spPr>
          <a:xfrm>
            <a:off x="9140989" y="0"/>
            <a:ext cx="3057320" cy="1681408"/>
          </a:xfrm>
        </p:spPr>
      </p:pic>
      <p:pic>
        <p:nvPicPr>
          <p:cNvPr id="9" name="圖片 8" descr="request_cod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08" y="771588"/>
            <a:ext cx="9144000" cy="5910762"/>
          </a:xfrm>
          <a:prstGeom prst="rect">
            <a:avLst/>
          </a:prstGeom>
        </p:spPr>
      </p:pic>
      <p:sp>
        <p:nvSpPr>
          <p:cNvPr id="4" name="標題 1"/>
          <p:cNvSpPr>
            <a:spLocks noGrp="1"/>
          </p:cNvSpPr>
          <p:nvPr>
            <p:ph type="title"/>
          </p:nvPr>
        </p:nvSpPr>
        <p:spPr>
          <a:xfrm>
            <a:off x="161193" y="112636"/>
            <a:ext cx="3371826" cy="1143000"/>
          </a:xfrm>
        </p:spPr>
        <p:txBody>
          <a:bodyPr>
            <a:normAutofit/>
          </a:bodyPr>
          <a:lstStyle/>
          <a:p>
            <a:r>
              <a:rPr kumimoji="1" lang="en-US" altLang="zh-TW" dirty="0" smtClean="0"/>
              <a:t>Extract</a:t>
            </a:r>
            <a:r>
              <a:rPr kumimoji="1" lang="zh-TW" altLang="en-US" dirty="0" smtClean="0"/>
              <a:t>（爬蟲）</a:t>
            </a:r>
            <a:endParaRPr kumimoji="1" lang="zh-TW" altLang="en-US" dirty="0"/>
          </a:p>
        </p:txBody>
      </p:sp>
    </p:spTree>
    <p:extLst>
      <p:ext uri="{BB962C8B-B14F-4D97-AF65-F5344CB8AC3E}">
        <p14:creationId xmlns:p14="http://schemas.microsoft.com/office/powerpoint/2010/main" val="34952131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19806" y="208869"/>
            <a:ext cx="3175871" cy="921529"/>
          </a:xfrm>
        </p:spPr>
        <p:txBody>
          <a:bodyPr>
            <a:normAutofit/>
          </a:bodyPr>
          <a:lstStyle/>
          <a:p>
            <a:r>
              <a:rPr kumimoji="1" lang="en-US" altLang="zh-TW" dirty="0" smtClean="0"/>
              <a:t>Extract</a:t>
            </a:r>
            <a:r>
              <a:rPr kumimoji="1" lang="zh-TW" altLang="en-US" dirty="0" smtClean="0"/>
              <a:t>（爬蟲）</a:t>
            </a:r>
            <a:endParaRPr kumimoji="1" lang="zh-TW" altLang="en-US" dirty="0"/>
          </a:p>
        </p:txBody>
      </p:sp>
      <p:pic>
        <p:nvPicPr>
          <p:cNvPr id="6" name="圖片 5" descr="selenium_and_chr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060" y="99574"/>
            <a:ext cx="1460284" cy="930931"/>
          </a:xfrm>
          <a:prstGeom prst="rect">
            <a:avLst/>
          </a:prstGeom>
        </p:spPr>
      </p:pic>
      <p:pic>
        <p:nvPicPr>
          <p:cNvPr id="3" name="圖片 2" descr="螢幕快照 2017-02-15 上午12.48.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34" y="1030505"/>
            <a:ext cx="7823984" cy="5584611"/>
          </a:xfrm>
          <a:prstGeom prst="rect">
            <a:avLst/>
          </a:prstGeom>
        </p:spPr>
      </p:pic>
    </p:spTree>
    <p:extLst>
      <p:ext uri="{BB962C8B-B14F-4D97-AF65-F5344CB8AC3E}">
        <p14:creationId xmlns:p14="http://schemas.microsoft.com/office/powerpoint/2010/main" val="21945229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219806" y="208869"/>
            <a:ext cx="3355318" cy="921529"/>
          </a:xfrm>
        </p:spPr>
        <p:txBody>
          <a:bodyPr>
            <a:normAutofit/>
          </a:bodyPr>
          <a:lstStyle/>
          <a:p>
            <a:r>
              <a:rPr kumimoji="1" lang="en-US" altLang="zh-TW" dirty="0" smtClean="0"/>
              <a:t>Extract</a:t>
            </a:r>
            <a:r>
              <a:rPr kumimoji="1" lang="zh-TW" altLang="en-US" dirty="0" smtClean="0"/>
              <a:t>（爬蟲）</a:t>
            </a:r>
            <a:endParaRPr kumimoji="1" lang="zh-TW" altLang="en-US" dirty="0"/>
          </a:p>
        </p:txBody>
      </p:sp>
      <p:pic>
        <p:nvPicPr>
          <p:cNvPr id="6" name="圖片 5" descr="selenium_and_chr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31" y="99574"/>
            <a:ext cx="1460284" cy="930931"/>
          </a:xfrm>
          <a:prstGeom prst="rect">
            <a:avLst/>
          </a:prstGeom>
        </p:spPr>
      </p:pic>
      <p:pic>
        <p:nvPicPr>
          <p:cNvPr id="3" name="圖片 2" descr="螢幕快照 2017-02-15 上午12.5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67" y="909610"/>
            <a:ext cx="9976865" cy="5637945"/>
          </a:xfrm>
          <a:prstGeom prst="rect">
            <a:avLst/>
          </a:prstGeom>
        </p:spPr>
      </p:pic>
    </p:spTree>
    <p:extLst>
      <p:ext uri="{BB962C8B-B14F-4D97-AF65-F5344CB8AC3E}">
        <p14:creationId xmlns:p14="http://schemas.microsoft.com/office/powerpoint/2010/main" val="2898346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143608" y="209352"/>
            <a:ext cx="3371826" cy="1143000"/>
          </a:xfrm>
        </p:spPr>
        <p:txBody>
          <a:bodyPr>
            <a:normAutofit/>
          </a:bodyPr>
          <a:lstStyle/>
          <a:p>
            <a:r>
              <a:rPr kumimoji="1" lang="en-US" altLang="zh-TW" dirty="0" smtClean="0"/>
              <a:t>Extract</a:t>
            </a:r>
            <a:r>
              <a:rPr kumimoji="1" lang="zh-TW" altLang="en-US" dirty="0" smtClean="0"/>
              <a:t>（爬蟲）</a:t>
            </a:r>
            <a:endParaRPr kumimoji="1" lang="zh-TW" altLang="en-US" dirty="0"/>
          </a:p>
        </p:txBody>
      </p:sp>
      <p:pic>
        <p:nvPicPr>
          <p:cNvPr id="6" name="圖片 5" descr="selenium_and_chr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469" y="98943"/>
            <a:ext cx="1460284" cy="930931"/>
          </a:xfrm>
          <a:prstGeom prst="rect">
            <a:avLst/>
          </a:prstGeom>
        </p:spPr>
      </p:pic>
      <p:pic>
        <p:nvPicPr>
          <p:cNvPr id="10" name="圖片 9" descr="web_no_javascri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37" y="1029874"/>
            <a:ext cx="7106102" cy="5671991"/>
          </a:xfrm>
          <a:prstGeom prst="rect">
            <a:avLst/>
          </a:prstGeom>
          <a:scene3d>
            <a:camera prst="orthographicFront"/>
            <a:lightRig rig="threePt" dir="t"/>
          </a:scene3d>
          <a:sp3d>
            <a:bevelT/>
          </a:sp3d>
        </p:spPr>
      </p:pic>
    </p:spTree>
    <p:extLst>
      <p:ext uri="{BB962C8B-B14F-4D97-AF65-F5344CB8AC3E}">
        <p14:creationId xmlns:p14="http://schemas.microsoft.com/office/powerpoint/2010/main" val="25695308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descr="selenium_and_chr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45" y="0"/>
            <a:ext cx="1460284" cy="930931"/>
          </a:xfrm>
          <a:prstGeom prst="rect">
            <a:avLst/>
          </a:prstGeom>
        </p:spPr>
      </p:pic>
      <p:pic>
        <p:nvPicPr>
          <p:cNvPr id="11" name="圖片 10" descr="selemium_code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11" y="1048410"/>
            <a:ext cx="8690391" cy="5467046"/>
          </a:xfrm>
          <a:prstGeom prst="rect">
            <a:avLst/>
          </a:prstGeom>
        </p:spPr>
      </p:pic>
      <p:sp>
        <p:nvSpPr>
          <p:cNvPr id="4" name="標題 1"/>
          <p:cNvSpPr>
            <a:spLocks noGrp="1"/>
          </p:cNvSpPr>
          <p:nvPr>
            <p:ph type="title"/>
          </p:nvPr>
        </p:nvSpPr>
        <p:spPr>
          <a:xfrm>
            <a:off x="213947" y="112636"/>
            <a:ext cx="3371826" cy="1143000"/>
          </a:xfrm>
        </p:spPr>
        <p:txBody>
          <a:bodyPr>
            <a:normAutofit/>
          </a:bodyPr>
          <a:lstStyle/>
          <a:p>
            <a:r>
              <a:rPr kumimoji="1" lang="en-US" altLang="zh-TW" dirty="0" smtClean="0"/>
              <a:t>Extract</a:t>
            </a:r>
            <a:r>
              <a:rPr kumimoji="1" lang="zh-TW" altLang="en-US" dirty="0" smtClean="0"/>
              <a:t>（爬蟲）</a:t>
            </a:r>
            <a:endParaRPr kumimoji="1" lang="zh-TW" altLang="en-US" dirty="0"/>
          </a:p>
        </p:txBody>
      </p:sp>
    </p:spTree>
    <p:extLst>
      <p:ext uri="{BB962C8B-B14F-4D97-AF65-F5344CB8AC3E}">
        <p14:creationId xmlns:p14="http://schemas.microsoft.com/office/powerpoint/2010/main" val="19810735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u="sng" dirty="0" smtClean="0"/>
              <a:t>專題起源：</a:t>
            </a:r>
            <a:r>
              <a:rPr lang="en-US" altLang="zh-TW" u="sng" dirty="0" smtClean="0"/>
              <a:t/>
            </a:r>
            <a:br>
              <a:rPr lang="en-US" altLang="zh-TW" u="sng" dirty="0" smtClean="0"/>
            </a:br>
            <a:endParaRPr kumimoji="1" lang="zh-TW" altLang="en-US" dirty="0"/>
          </a:p>
        </p:txBody>
      </p:sp>
      <p:sp>
        <p:nvSpPr>
          <p:cNvPr id="3" name="內容版面配置區 2"/>
          <p:cNvSpPr>
            <a:spLocks noGrp="1"/>
          </p:cNvSpPr>
          <p:nvPr>
            <p:ph idx="1"/>
          </p:nvPr>
        </p:nvSpPr>
        <p:spPr/>
        <p:txBody>
          <a:bodyPr/>
          <a:lstStyle/>
          <a:p>
            <a:r>
              <a:rPr kumimoji="1" lang="zh-TW" altLang="en-US" sz="2000" dirty="0" smtClean="0"/>
              <a:t>放假時不知道帶家裡小朋友去哪裡玩？</a:t>
            </a:r>
            <a:endParaRPr kumimoji="1" lang="en-US" altLang="zh-TW" sz="2000" dirty="0" smtClean="0"/>
          </a:p>
          <a:p>
            <a:endParaRPr kumimoji="1" lang="en-US" altLang="zh-TW" sz="2000" dirty="0" smtClean="0"/>
          </a:p>
          <a:p>
            <a:r>
              <a:rPr kumimoji="1" lang="zh-TW" altLang="en-US" sz="2000" dirty="0" smtClean="0"/>
              <a:t>希望別人幫忙推薦地區哪些地方值得家庭一起去玩？</a:t>
            </a:r>
            <a:endParaRPr kumimoji="1" lang="en-US" altLang="zh-TW" sz="2000" dirty="0" smtClean="0"/>
          </a:p>
          <a:p>
            <a:endParaRPr kumimoji="1" lang="en-US" altLang="zh-TW" sz="2000" dirty="0" smtClean="0"/>
          </a:p>
          <a:p>
            <a:r>
              <a:rPr kumimoji="1" lang="zh-TW" altLang="en-US" sz="2000" dirty="0" smtClean="0"/>
              <a:t>快速找到別人去過的分享經驗</a:t>
            </a:r>
            <a:endParaRPr kumimoji="1" lang="en-US" altLang="zh-TW" sz="2000" dirty="0" smtClean="0"/>
          </a:p>
          <a:p>
            <a:endParaRPr kumimoji="1" lang="en-US" altLang="zh-TW" sz="2000" dirty="0"/>
          </a:p>
          <a:p>
            <a:r>
              <a:rPr kumimoji="1" lang="zh-TW" altLang="en-US" sz="2000" dirty="0" smtClean="0"/>
              <a:t>想體驗一些沒去過的景點</a:t>
            </a:r>
            <a:endParaRPr kumimoji="1" lang="en-US" altLang="zh-TW" sz="2000" dirty="0"/>
          </a:p>
          <a:p>
            <a:endParaRPr kumimoji="1" lang="en-US" altLang="zh-TW" dirty="0" smtClean="0"/>
          </a:p>
          <a:p>
            <a:endParaRPr kumimoji="1" lang="en-US" altLang="zh-TW" dirty="0"/>
          </a:p>
          <a:p>
            <a:endParaRPr kumimoji="1" lang="en-US" altLang="zh-TW" dirty="0" smtClean="0"/>
          </a:p>
          <a:p>
            <a:endParaRPr kumimoji="1" lang="en-US" altLang="zh-TW" u="sng" dirty="0"/>
          </a:p>
          <a:p>
            <a:endParaRPr lang="en-US" altLang="zh-TW" u="sng" dirty="0"/>
          </a:p>
          <a:p>
            <a:endParaRPr kumimoji="1"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598" y="3345628"/>
            <a:ext cx="4974905" cy="3399417"/>
          </a:xfrm>
          <a:prstGeom prst="rect">
            <a:avLst/>
          </a:prstGeom>
          <a:scene3d>
            <a:camera prst="orthographicFront"/>
            <a:lightRig rig="threePt" dir="t"/>
          </a:scene3d>
          <a:sp3d>
            <a:bevelT/>
          </a:sp3d>
        </p:spPr>
      </p:pic>
    </p:spTree>
    <p:extLst>
      <p:ext uri="{BB962C8B-B14F-4D97-AF65-F5344CB8AC3E}">
        <p14:creationId xmlns:p14="http://schemas.microsoft.com/office/powerpoint/2010/main" val="15885252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螢幕快照 2017-02-11 下午10.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35"/>
            <a:ext cx="4022000" cy="1087836"/>
          </a:xfrm>
          <a:prstGeom prst="rect">
            <a:avLst/>
          </a:prstGeom>
        </p:spPr>
      </p:pic>
      <p:pic>
        <p:nvPicPr>
          <p:cNvPr id="5" name="圖片 4" descr="mitmprox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25" y="151542"/>
            <a:ext cx="3292446" cy="667616"/>
          </a:xfrm>
          <a:prstGeom prst="rect">
            <a:avLst/>
          </a:prstGeom>
        </p:spPr>
      </p:pic>
      <p:pic>
        <p:nvPicPr>
          <p:cNvPr id="7" name="圖片 6" descr="16075602_Ep5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773" y="1753620"/>
            <a:ext cx="7264400" cy="4140200"/>
          </a:xfrm>
          <a:prstGeom prst="rect">
            <a:avLst/>
          </a:prstGeom>
        </p:spPr>
      </p:pic>
    </p:spTree>
    <p:extLst>
      <p:ext uri="{BB962C8B-B14F-4D97-AF65-F5344CB8AC3E}">
        <p14:creationId xmlns:p14="http://schemas.microsoft.com/office/powerpoint/2010/main" val="24411527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2-11 下午10.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22000" cy="1087836"/>
          </a:xfrm>
          <a:prstGeom prst="rect">
            <a:avLst/>
          </a:prstGeom>
        </p:spPr>
      </p:pic>
      <p:pic>
        <p:nvPicPr>
          <p:cNvPr id="5" name="圖片 4" descr="mitmprox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77" y="222097"/>
            <a:ext cx="3292446" cy="667616"/>
          </a:xfrm>
          <a:prstGeom prst="rect">
            <a:avLst/>
          </a:prstGeom>
        </p:spPr>
      </p:pic>
      <p:pic>
        <p:nvPicPr>
          <p:cNvPr id="2" name="圖片 1" descr="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730" y="1215822"/>
            <a:ext cx="5659715" cy="5565387"/>
          </a:xfrm>
          <a:prstGeom prst="rect">
            <a:avLst/>
          </a:prstGeom>
        </p:spPr>
      </p:pic>
    </p:spTree>
    <p:extLst>
      <p:ext uri="{BB962C8B-B14F-4D97-AF65-F5344CB8AC3E}">
        <p14:creationId xmlns:p14="http://schemas.microsoft.com/office/powerpoint/2010/main" val="39788707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2-11 下午10.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7"/>
            <a:ext cx="4022000" cy="1087836"/>
          </a:xfrm>
          <a:prstGeom prst="rect">
            <a:avLst/>
          </a:prstGeom>
        </p:spPr>
      </p:pic>
      <p:pic>
        <p:nvPicPr>
          <p:cNvPr id="5" name="圖片 4" descr="mitmprox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77" y="222097"/>
            <a:ext cx="3292446" cy="667616"/>
          </a:xfrm>
          <a:prstGeom prst="rect">
            <a:avLst/>
          </a:prstGeom>
        </p:spPr>
      </p:pic>
      <p:pic>
        <p:nvPicPr>
          <p:cNvPr id="2" name="圖片 1" descr="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507" y="1224431"/>
            <a:ext cx="5711692" cy="5633569"/>
          </a:xfrm>
          <a:prstGeom prst="rect">
            <a:avLst/>
          </a:prstGeom>
        </p:spPr>
      </p:pic>
    </p:spTree>
    <p:extLst>
      <p:ext uri="{BB962C8B-B14F-4D97-AF65-F5344CB8AC3E}">
        <p14:creationId xmlns:p14="http://schemas.microsoft.com/office/powerpoint/2010/main" val="22384566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2-11 下午10.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35"/>
            <a:ext cx="4022000" cy="1087836"/>
          </a:xfrm>
          <a:prstGeom prst="rect">
            <a:avLst/>
          </a:prstGeom>
        </p:spPr>
      </p:pic>
      <p:pic>
        <p:nvPicPr>
          <p:cNvPr id="5" name="圖片 4" descr="mitmprox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74" y="207986"/>
            <a:ext cx="3292446" cy="667616"/>
          </a:xfrm>
          <a:prstGeom prst="rect">
            <a:avLst/>
          </a:prstGeom>
        </p:spPr>
      </p:pic>
      <p:pic>
        <p:nvPicPr>
          <p:cNvPr id="2" name="圖片 1" descr="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543" y="1408905"/>
            <a:ext cx="8407400" cy="4711700"/>
          </a:xfrm>
          <a:prstGeom prst="rect">
            <a:avLst/>
          </a:prstGeom>
        </p:spPr>
      </p:pic>
    </p:spTree>
    <p:extLst>
      <p:ext uri="{BB962C8B-B14F-4D97-AF65-F5344CB8AC3E}">
        <p14:creationId xmlns:p14="http://schemas.microsoft.com/office/powerpoint/2010/main" val="4557548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2-11 下午10.5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22000" cy="1087836"/>
          </a:xfrm>
          <a:prstGeom prst="rect">
            <a:avLst/>
          </a:prstGeom>
        </p:spPr>
      </p:pic>
      <p:pic>
        <p:nvPicPr>
          <p:cNvPr id="5" name="圖片 4" descr="mitmprox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50" y="210110"/>
            <a:ext cx="3292446" cy="667616"/>
          </a:xfrm>
          <a:prstGeom prst="rect">
            <a:avLst/>
          </a:prstGeom>
        </p:spPr>
      </p:pic>
      <p:pic>
        <p:nvPicPr>
          <p:cNvPr id="6" name="圖片 5"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820" y="1105422"/>
            <a:ext cx="6919000" cy="5804829"/>
          </a:xfrm>
          <a:prstGeom prst="rect">
            <a:avLst/>
          </a:prstGeom>
        </p:spPr>
      </p:pic>
    </p:spTree>
    <p:extLst>
      <p:ext uri="{BB962C8B-B14F-4D97-AF65-F5344CB8AC3E}">
        <p14:creationId xmlns:p14="http://schemas.microsoft.com/office/powerpoint/2010/main" val="14028521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61" y="1245464"/>
            <a:ext cx="9697610" cy="5397412"/>
          </a:xfrm>
          <a:prstGeom prst="rect">
            <a:avLst/>
          </a:prstGeom>
        </p:spPr>
      </p:pic>
      <p:pic>
        <p:nvPicPr>
          <p:cNvPr id="4" name="圖片 3" descr="螢幕快照 2017-02-11 下午10.55.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83"/>
            <a:ext cx="4022000" cy="1087836"/>
          </a:xfrm>
          <a:prstGeom prst="rect">
            <a:avLst/>
          </a:prstGeom>
        </p:spPr>
      </p:pic>
      <p:pic>
        <p:nvPicPr>
          <p:cNvPr id="5" name="圖片 4" descr="mitmprox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28" y="241671"/>
            <a:ext cx="3292446" cy="667616"/>
          </a:xfrm>
          <a:prstGeom prst="rect">
            <a:avLst/>
          </a:prstGeom>
        </p:spPr>
      </p:pic>
      <p:pic>
        <p:nvPicPr>
          <p:cNvPr id="10" name="圖片 9" descr="螢幕快照 2017-02-15 下午2.34.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895" y="4745691"/>
            <a:ext cx="3319332" cy="1721135"/>
          </a:xfrm>
          <a:prstGeom prst="rect">
            <a:avLst/>
          </a:prstGeom>
        </p:spPr>
      </p:pic>
    </p:spTree>
    <p:extLst>
      <p:ext uri="{BB962C8B-B14F-4D97-AF65-F5344CB8AC3E}">
        <p14:creationId xmlns:p14="http://schemas.microsoft.com/office/powerpoint/2010/main" val="21232565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676" y="153742"/>
            <a:ext cx="5757768" cy="1130186"/>
          </a:xfrm>
        </p:spPr>
        <p:txBody>
          <a:bodyPr>
            <a:normAutofit/>
          </a:bodyPr>
          <a:lstStyle/>
          <a:p>
            <a:r>
              <a:rPr kumimoji="1" lang="zh-TW" altLang="en-US" dirty="0" smtClean="0"/>
              <a:t>三種方法比較</a:t>
            </a:r>
            <a:endParaRPr kumimoji="1"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948423198"/>
              </p:ext>
            </p:extLst>
          </p:nvPr>
        </p:nvGraphicFramePr>
        <p:xfrm>
          <a:off x="416278" y="1313836"/>
          <a:ext cx="11366500" cy="4161274"/>
        </p:xfrm>
        <a:graphic>
          <a:graphicData uri="http://schemas.openxmlformats.org/drawingml/2006/table">
            <a:tbl>
              <a:tblPr firstRow="1" bandRow="1">
                <a:tableStyleId>{5C22544A-7EE6-4342-B048-85BDC9FD1C3A}</a:tableStyleId>
              </a:tblPr>
              <a:tblGrid>
                <a:gridCol w="2841625"/>
                <a:gridCol w="2841625"/>
                <a:gridCol w="2841625"/>
                <a:gridCol w="2841625"/>
              </a:tblGrid>
              <a:tr h="923081">
                <a:tc>
                  <a:txBody>
                    <a:bodyPr/>
                    <a:lstStyle/>
                    <a:p>
                      <a:endParaRPr lang="zh-TW" altLang="en-US" dirty="0"/>
                    </a:p>
                  </a:txBody>
                  <a:tcPr/>
                </a:tc>
                <a:tc>
                  <a:txBody>
                    <a:bodyPr/>
                    <a:lstStyle/>
                    <a:p>
                      <a:pPr algn="ctr"/>
                      <a:r>
                        <a:rPr lang="en-US" altLang="zh-TW" sz="2400" dirty="0" smtClean="0"/>
                        <a:t>Request</a:t>
                      </a:r>
                      <a:endParaRPr lang="zh-TW" altLang="en-US" sz="2400" dirty="0"/>
                    </a:p>
                  </a:txBody>
                  <a:tcPr anchor="ctr"/>
                </a:tc>
                <a:tc>
                  <a:txBody>
                    <a:bodyPr/>
                    <a:lstStyle/>
                    <a:p>
                      <a:pPr algn="ctr"/>
                      <a:r>
                        <a:rPr lang="en-US" altLang="zh-TW" sz="2400" dirty="0" smtClean="0"/>
                        <a:t>Selenium</a:t>
                      </a:r>
                      <a:endParaRPr lang="zh-TW" altLang="en-US" sz="2400" dirty="0"/>
                    </a:p>
                  </a:txBody>
                  <a:tcPr anchor="ctr"/>
                </a:tc>
                <a:tc>
                  <a:txBody>
                    <a:bodyPr/>
                    <a:lstStyle/>
                    <a:p>
                      <a:pPr algn="ctr"/>
                      <a:r>
                        <a:rPr lang="en-US" altLang="zh-TW" sz="2400" dirty="0" err="1" smtClean="0"/>
                        <a:t>Request+mitmproxy</a:t>
                      </a:r>
                      <a:endParaRPr lang="zh-TW" altLang="en-US" sz="2400" dirty="0"/>
                    </a:p>
                  </a:txBody>
                  <a:tcPr anchor="ctr"/>
                </a:tc>
              </a:tr>
              <a:tr h="923081">
                <a:tc>
                  <a:txBody>
                    <a:bodyPr/>
                    <a:lstStyle/>
                    <a:p>
                      <a:pPr algn="ctr"/>
                      <a:r>
                        <a:rPr lang="zh-TW" altLang="en-US" sz="2400" dirty="0" smtClean="0"/>
                        <a:t>速度</a:t>
                      </a:r>
                      <a:endParaRPr lang="zh-TW" altLang="en-US" sz="2400" dirty="0"/>
                    </a:p>
                  </a:txBody>
                  <a:tcPr anchor="ctr"/>
                </a:tc>
                <a:tc>
                  <a:txBody>
                    <a:bodyPr/>
                    <a:lstStyle/>
                    <a:p>
                      <a:pPr algn="ctr"/>
                      <a:r>
                        <a:rPr lang="zh-TW" altLang="en-US" dirty="0" smtClean="0"/>
                        <a:t>快</a:t>
                      </a:r>
                      <a:endParaRPr lang="zh-TW" altLang="en-US" dirty="0"/>
                    </a:p>
                  </a:txBody>
                  <a:tcPr anchor="ctr"/>
                </a:tc>
                <a:tc>
                  <a:txBody>
                    <a:bodyPr/>
                    <a:lstStyle/>
                    <a:p>
                      <a:pPr algn="ctr"/>
                      <a:r>
                        <a:rPr lang="zh-TW" altLang="en-US" dirty="0" smtClean="0"/>
                        <a:t>慢</a:t>
                      </a:r>
                      <a:endParaRPr lang="zh-TW" altLang="en-US" dirty="0"/>
                    </a:p>
                  </a:txBody>
                  <a:tcPr anchor="ctr"/>
                </a:tc>
                <a:tc>
                  <a:txBody>
                    <a:bodyPr/>
                    <a:lstStyle/>
                    <a:p>
                      <a:pPr algn="ctr"/>
                      <a:r>
                        <a:rPr lang="zh-TW" altLang="en-US" dirty="0" smtClean="0"/>
                        <a:t>快</a:t>
                      </a:r>
                      <a:endParaRPr lang="zh-TW" altLang="en-US" dirty="0"/>
                    </a:p>
                  </a:txBody>
                  <a:tcPr anchor="ctr"/>
                </a:tc>
              </a:tr>
              <a:tr h="923081">
                <a:tc>
                  <a:txBody>
                    <a:bodyPr/>
                    <a:lstStyle/>
                    <a:p>
                      <a:pPr algn="ctr"/>
                      <a:r>
                        <a:rPr lang="zh-TW" altLang="en-US" sz="2400" dirty="0" smtClean="0"/>
                        <a:t>優點</a:t>
                      </a:r>
                      <a:endParaRPr lang="zh-TW" altLang="en-US" sz="2400" dirty="0"/>
                    </a:p>
                  </a:txBody>
                  <a:tcPr anchor="ctr"/>
                </a:tc>
                <a:tc>
                  <a:txBody>
                    <a:bodyPr/>
                    <a:lstStyle/>
                    <a:p>
                      <a:pPr algn="ctr"/>
                      <a:r>
                        <a:rPr lang="zh-TW" altLang="en-US" dirty="0" smtClean="0"/>
                        <a:t>使用方便，爬取速度快</a:t>
                      </a:r>
                      <a:endParaRPr lang="zh-TW" altLang="en-US" dirty="0"/>
                    </a:p>
                  </a:txBody>
                  <a:tcPr anchor="ctr"/>
                </a:tc>
                <a:tc>
                  <a:txBody>
                    <a:bodyPr/>
                    <a:lstStyle/>
                    <a:p>
                      <a:pPr algn="ctr"/>
                      <a:r>
                        <a:rPr lang="zh-TW" altLang="en-US" dirty="0" smtClean="0"/>
                        <a:t>基本上所有網站都可爬取</a:t>
                      </a:r>
                      <a:endParaRPr lang="zh-TW" altLang="en-US" dirty="0"/>
                    </a:p>
                  </a:txBody>
                  <a:tcPr anchor="ctr"/>
                </a:tc>
                <a:tc>
                  <a:txBody>
                    <a:bodyPr/>
                    <a:lstStyle/>
                    <a:p>
                      <a:pPr algn="ctr"/>
                      <a:r>
                        <a:rPr lang="zh-TW" altLang="en-US" dirty="0" smtClean="0"/>
                        <a:t>可抓取</a:t>
                      </a:r>
                      <a:r>
                        <a:rPr lang="en-US" altLang="zh-TW" dirty="0" smtClean="0"/>
                        <a:t>App</a:t>
                      </a:r>
                      <a:r>
                        <a:rPr lang="zh-TW" altLang="en-US" dirty="0" smtClean="0"/>
                        <a:t>的資訊</a:t>
                      </a:r>
                      <a:endParaRPr lang="zh-TW" altLang="en-US" dirty="0"/>
                    </a:p>
                  </a:txBody>
                  <a:tcPr anchor="ctr"/>
                </a:tc>
              </a:tr>
              <a:tr h="1392031">
                <a:tc>
                  <a:txBody>
                    <a:bodyPr/>
                    <a:lstStyle/>
                    <a:p>
                      <a:pPr algn="ctr"/>
                      <a:r>
                        <a:rPr lang="zh-TW" altLang="en-US" sz="2400" dirty="0" smtClean="0"/>
                        <a:t>缺點</a:t>
                      </a:r>
                      <a:endParaRPr lang="zh-TW" altLang="en-US" sz="2400" dirty="0"/>
                    </a:p>
                  </a:txBody>
                  <a:tcPr anchor="ctr"/>
                </a:tc>
                <a:tc>
                  <a:txBody>
                    <a:bodyPr/>
                    <a:lstStyle/>
                    <a:p>
                      <a:pPr algn="ctr"/>
                      <a:r>
                        <a:rPr lang="zh-TW" altLang="en-US" dirty="0" smtClean="0"/>
                        <a:t>無法適用於</a:t>
                      </a:r>
                      <a:r>
                        <a:rPr lang="en-US" altLang="zh-TW" dirty="0" smtClean="0"/>
                        <a:t>JavaScript</a:t>
                      </a:r>
                      <a:r>
                        <a:rPr lang="zh-TW" altLang="en-US" dirty="0" smtClean="0"/>
                        <a:t>渲染的網頁</a:t>
                      </a:r>
                      <a:endParaRPr lang="zh-TW" altLang="en-US" dirty="0"/>
                    </a:p>
                  </a:txBody>
                  <a:tcPr anchor="ctr"/>
                </a:tc>
                <a:tc>
                  <a:txBody>
                    <a:bodyPr/>
                    <a:lstStyle/>
                    <a:p>
                      <a:pPr algn="ctr"/>
                      <a:r>
                        <a:rPr lang="zh-TW" altLang="en-US" dirty="0" smtClean="0"/>
                        <a:t>需搭配</a:t>
                      </a:r>
                      <a:r>
                        <a:rPr lang="en-US" altLang="zh-TW" dirty="0" smtClean="0"/>
                        <a:t>Chrome</a:t>
                      </a:r>
                      <a:r>
                        <a:rPr lang="zh-TW" altLang="en-US" baseline="0" dirty="0" smtClean="0"/>
                        <a:t>瀏覽器，爬取費時，效率低</a:t>
                      </a:r>
                      <a:endParaRPr lang="zh-TW" altLang="en-US" dirty="0"/>
                    </a:p>
                  </a:txBody>
                  <a:tcPr anchor="ctr"/>
                </a:tc>
                <a:tc>
                  <a:txBody>
                    <a:bodyPr/>
                    <a:lstStyle/>
                    <a:p>
                      <a:pPr algn="ctr"/>
                      <a:r>
                        <a:rPr lang="zh-TW" altLang="en-US" dirty="0" smtClean="0"/>
                        <a:t>需要電腦分享網路，無法應用於一些有</a:t>
                      </a:r>
                      <a:r>
                        <a:rPr lang="en-US" altLang="zh-TW" dirty="0" smtClean="0"/>
                        <a:t>SSH</a:t>
                      </a:r>
                      <a:r>
                        <a:rPr lang="zh-TW" altLang="en-US" dirty="0" smtClean="0"/>
                        <a:t>憑證驗證的網站</a:t>
                      </a:r>
                      <a:endParaRPr lang="zh-TW" altLang="en-US" dirty="0"/>
                    </a:p>
                  </a:txBody>
                  <a:tcPr anchor="ctr"/>
                </a:tc>
              </a:tr>
            </a:tbl>
          </a:graphicData>
        </a:graphic>
      </p:graphicFrame>
    </p:spTree>
    <p:extLst>
      <p:ext uri="{BB962C8B-B14F-4D97-AF65-F5344CB8AC3E}">
        <p14:creationId xmlns:p14="http://schemas.microsoft.com/office/powerpoint/2010/main" val="42806708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676" y="153742"/>
            <a:ext cx="5757768" cy="1130186"/>
          </a:xfrm>
        </p:spPr>
        <p:txBody>
          <a:bodyPr>
            <a:normAutofit/>
          </a:bodyPr>
          <a:lstStyle/>
          <a:p>
            <a:r>
              <a:rPr kumimoji="1" lang="zh-TW" altLang="en-US" dirty="0" smtClean="0"/>
              <a:t>問題：爬網過程</a:t>
            </a:r>
            <a:r>
              <a:rPr kumimoji="1" lang="en-US" altLang="zh-TW" dirty="0" smtClean="0"/>
              <a:t>IP</a:t>
            </a:r>
            <a:r>
              <a:rPr kumimoji="1" lang="zh-TW" altLang="en-US" dirty="0" smtClean="0"/>
              <a:t>被封鎖</a:t>
            </a:r>
            <a:endParaRPr kumimoji="1" lang="zh-TW" altLang="en-US" dirty="0"/>
          </a:p>
        </p:txBody>
      </p:sp>
      <p:pic>
        <p:nvPicPr>
          <p:cNvPr id="4" name="圖片 3" descr="螢幕快照 2017-02-15 上午1.12.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09" y="976727"/>
            <a:ext cx="9681929" cy="5528495"/>
          </a:xfrm>
          <a:prstGeom prst="rect">
            <a:avLst/>
          </a:prstGeom>
        </p:spPr>
      </p:pic>
    </p:spTree>
    <p:extLst>
      <p:ext uri="{BB962C8B-B14F-4D97-AF65-F5344CB8AC3E}">
        <p14:creationId xmlns:p14="http://schemas.microsoft.com/office/powerpoint/2010/main" val="11851648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676" y="153742"/>
            <a:ext cx="5757768" cy="1130186"/>
          </a:xfrm>
        </p:spPr>
        <p:txBody>
          <a:bodyPr>
            <a:normAutofit/>
          </a:bodyPr>
          <a:lstStyle/>
          <a:p>
            <a:r>
              <a:rPr kumimoji="1" lang="zh-TW" altLang="en-US" dirty="0" smtClean="0"/>
              <a:t>問題：爬網過程</a:t>
            </a:r>
            <a:r>
              <a:rPr kumimoji="1" lang="en-US" altLang="zh-TW" dirty="0" smtClean="0"/>
              <a:t>IP</a:t>
            </a:r>
            <a:r>
              <a:rPr kumimoji="1" lang="zh-TW" altLang="en-US" dirty="0" smtClean="0"/>
              <a:t>被封鎖</a:t>
            </a:r>
            <a:endParaRPr kumimoji="1" lang="zh-TW" altLang="en-US" dirty="0"/>
          </a:p>
        </p:txBody>
      </p:sp>
      <p:pic>
        <p:nvPicPr>
          <p:cNvPr id="4" name="圖片 3" descr="螢幕快照 2017-02-15 上午1.09.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5" y="895697"/>
            <a:ext cx="10766343" cy="5778858"/>
          </a:xfrm>
          <a:prstGeom prst="rect">
            <a:avLst/>
          </a:prstGeom>
        </p:spPr>
      </p:pic>
      <p:pic>
        <p:nvPicPr>
          <p:cNvPr id="5" name="圖片 4" descr="螢幕快照 2017-02-15 上午1.09.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08" y="4725811"/>
            <a:ext cx="10350500" cy="1498600"/>
          </a:xfrm>
          <a:prstGeom prst="rect">
            <a:avLst/>
          </a:prstGeom>
        </p:spPr>
      </p:pic>
    </p:spTree>
    <p:extLst>
      <p:ext uri="{BB962C8B-B14F-4D97-AF65-F5344CB8AC3E}">
        <p14:creationId xmlns:p14="http://schemas.microsoft.com/office/powerpoint/2010/main" val="13764370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676" y="153742"/>
            <a:ext cx="4513167" cy="1130186"/>
          </a:xfrm>
        </p:spPr>
        <p:txBody>
          <a:bodyPr>
            <a:normAutofit/>
          </a:bodyPr>
          <a:lstStyle/>
          <a:p>
            <a:r>
              <a:rPr kumimoji="1" lang="zh-TW" altLang="en-US" dirty="0" smtClean="0"/>
              <a:t>解決方法（</a:t>
            </a:r>
            <a:r>
              <a:rPr kumimoji="1" lang="en-US" altLang="zh-TW" dirty="0" smtClean="0"/>
              <a:t>Proxy</a:t>
            </a:r>
            <a:r>
              <a:rPr kumimoji="1" lang="zh-TW" altLang="en-US" dirty="0" smtClean="0"/>
              <a:t>）</a:t>
            </a:r>
            <a:r>
              <a:rPr kumimoji="1" lang="en-US" altLang="zh-TW" dirty="0" smtClean="0"/>
              <a:t>: </a:t>
            </a:r>
            <a:endParaRPr kumimoji="1" lang="zh-TW" altLang="en-US" dirty="0"/>
          </a:p>
        </p:txBody>
      </p:sp>
      <p:pic>
        <p:nvPicPr>
          <p:cNvPr id="3" name="圖片 2" descr="螢幕快照 2017-02-12 下午2.40.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609" y="1301512"/>
            <a:ext cx="8094830" cy="4622907"/>
          </a:xfrm>
          <a:prstGeom prst="rect">
            <a:avLst/>
          </a:prstGeom>
        </p:spPr>
      </p:pic>
    </p:spTree>
    <p:extLst>
      <p:ext uri="{BB962C8B-B14F-4D97-AF65-F5344CB8AC3E}">
        <p14:creationId xmlns:p14="http://schemas.microsoft.com/office/powerpoint/2010/main" val="5175351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u="sng" dirty="0" smtClean="0"/>
              <a:t>專題目標：</a:t>
            </a:r>
            <a:endParaRPr kumimoji="1" lang="zh-TW" altLang="en-US" dirty="0"/>
          </a:p>
        </p:txBody>
      </p:sp>
      <p:sp>
        <p:nvSpPr>
          <p:cNvPr id="3" name="內容版面配置區 2"/>
          <p:cNvSpPr>
            <a:spLocks noGrp="1"/>
          </p:cNvSpPr>
          <p:nvPr>
            <p:ph idx="1"/>
          </p:nvPr>
        </p:nvSpPr>
        <p:spPr/>
        <p:txBody>
          <a:bodyPr>
            <a:normAutofit/>
          </a:bodyPr>
          <a:lstStyle/>
          <a:p>
            <a:r>
              <a:rPr kumimoji="1" lang="zh-TW" altLang="en-US" sz="2000" dirty="0" smtClean="0"/>
              <a:t>利</a:t>
            </a:r>
            <a:r>
              <a:rPr kumimoji="1" lang="zh-TW" altLang="en-US" sz="2000" dirty="0"/>
              <a:t>用</a:t>
            </a:r>
            <a:r>
              <a:rPr kumimoji="1" lang="zh-TW" altLang="en-US" sz="2000" dirty="0" smtClean="0"/>
              <a:t>引導式問卷來幫家長們找到適合的景點</a:t>
            </a:r>
            <a:endParaRPr kumimoji="1" lang="en-US" altLang="zh-TW" sz="2000" dirty="0" smtClean="0"/>
          </a:p>
          <a:p>
            <a:endParaRPr kumimoji="1" lang="en-US" altLang="zh-TW" sz="2000" dirty="0"/>
          </a:p>
          <a:p>
            <a:r>
              <a:rPr kumimoji="1" lang="zh-TW" altLang="en-US" sz="2000" dirty="0" smtClean="0"/>
              <a:t>藉由用戶過去經驗找到其他相似的喜好</a:t>
            </a:r>
            <a:endParaRPr kumimoji="1" lang="en-US" altLang="zh-TW" sz="2000" dirty="0"/>
          </a:p>
          <a:p>
            <a:endParaRPr kumimoji="1" lang="en-US" altLang="zh-TW" sz="2000" dirty="0"/>
          </a:p>
          <a:p>
            <a:r>
              <a:rPr kumimoji="1" lang="zh-TW" altLang="en-US" sz="2000" dirty="0" smtClean="0"/>
              <a:t>從關鍵字，整理出網路民眾對於景點評價的重點</a:t>
            </a:r>
            <a:endParaRPr kumimoji="1" lang="en-US" altLang="zh-TW" sz="2000" dirty="0" smtClean="0"/>
          </a:p>
          <a:p>
            <a:endParaRPr kumimoji="1" lang="en-US" altLang="zh-TW" sz="2000" dirty="0"/>
          </a:p>
          <a:p>
            <a:r>
              <a:rPr kumimoji="1" lang="zh-TW" altLang="en-US" sz="2000" dirty="0" smtClean="0"/>
              <a:t>讓家長們不需要在網路論壇求助等待回應</a:t>
            </a:r>
            <a:endParaRPr kumimoji="1" lang="zh-TW" altLang="en-US" sz="2000" dirty="0"/>
          </a:p>
        </p:txBody>
      </p:sp>
    </p:spTree>
    <p:extLst>
      <p:ext uri="{BB962C8B-B14F-4D97-AF65-F5344CB8AC3E}">
        <p14:creationId xmlns:p14="http://schemas.microsoft.com/office/powerpoint/2010/main" val="3477627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7569" y="189409"/>
            <a:ext cx="4501444" cy="1143000"/>
          </a:xfrm>
        </p:spPr>
        <p:txBody>
          <a:bodyPr>
            <a:normAutofit/>
          </a:bodyPr>
          <a:lstStyle/>
          <a:p>
            <a:r>
              <a:rPr kumimoji="1" lang="zh-TW" altLang="en-US" dirty="0"/>
              <a:t>解決方法（</a:t>
            </a:r>
            <a:r>
              <a:rPr kumimoji="1" lang="en-US" altLang="zh-TW" dirty="0"/>
              <a:t>Proxy</a:t>
            </a:r>
            <a:r>
              <a:rPr kumimoji="1" lang="zh-TW" altLang="en-US" dirty="0"/>
              <a:t>）</a:t>
            </a:r>
            <a:r>
              <a:rPr kumimoji="1" lang="en-US" altLang="zh-TW" dirty="0"/>
              <a:t>: </a:t>
            </a:r>
            <a:endParaRPr kumimoji="1" lang="zh-TW" altLang="en-US" dirty="0"/>
          </a:p>
        </p:txBody>
      </p:sp>
      <p:pic>
        <p:nvPicPr>
          <p:cNvPr id="4" name="圖片 3" descr="螢幕快照 2017-02-12 下午2.4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937" y="1182940"/>
            <a:ext cx="7985815" cy="5209116"/>
          </a:xfrm>
          <a:prstGeom prst="rect">
            <a:avLst/>
          </a:prstGeom>
        </p:spPr>
      </p:pic>
    </p:spTree>
    <p:extLst>
      <p:ext uri="{BB962C8B-B14F-4D97-AF65-F5344CB8AC3E}">
        <p14:creationId xmlns:p14="http://schemas.microsoft.com/office/powerpoint/2010/main" val="20482979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7569" y="189409"/>
            <a:ext cx="4501444" cy="1143000"/>
          </a:xfrm>
        </p:spPr>
        <p:txBody>
          <a:bodyPr>
            <a:normAutofit/>
          </a:bodyPr>
          <a:lstStyle/>
          <a:p>
            <a:r>
              <a:rPr kumimoji="1" lang="en-US" altLang="zh-TW" dirty="0" smtClean="0"/>
              <a:t>Tor</a:t>
            </a:r>
            <a:r>
              <a:rPr kumimoji="1" lang="zh-TW" altLang="en-US" dirty="0" smtClean="0"/>
              <a:t>洋蔥網路</a:t>
            </a:r>
            <a:r>
              <a:rPr kumimoji="1" lang="en-US" altLang="zh-TW" dirty="0" smtClean="0"/>
              <a:t>: </a:t>
            </a:r>
            <a:endParaRPr kumimoji="1" lang="zh-TW" altLang="en-US" dirty="0"/>
          </a:p>
        </p:txBody>
      </p:sp>
      <p:pic>
        <p:nvPicPr>
          <p:cNvPr id="3" name="圖片 2" descr="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22" y="1064041"/>
            <a:ext cx="8565542" cy="5475229"/>
          </a:xfrm>
          <a:prstGeom prst="rect">
            <a:avLst/>
          </a:prstGeom>
        </p:spPr>
      </p:pic>
    </p:spTree>
    <p:extLst>
      <p:ext uri="{BB962C8B-B14F-4D97-AF65-F5344CB8AC3E}">
        <p14:creationId xmlns:p14="http://schemas.microsoft.com/office/powerpoint/2010/main" val="20325545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90645"/>
            <a:ext cx="5288513" cy="888500"/>
          </a:xfrm>
        </p:spPr>
        <p:txBody>
          <a:bodyPr>
            <a:normAutofit/>
          </a:bodyPr>
          <a:lstStyle/>
          <a:p>
            <a:r>
              <a:rPr kumimoji="1" lang="en-US" altLang="zh-TW" dirty="0" smtClean="0"/>
              <a:t>Load</a:t>
            </a:r>
            <a:r>
              <a:rPr kumimoji="1" lang="zh-TW" altLang="en-US" dirty="0" smtClean="0"/>
              <a:t>（原始資料儲存）</a:t>
            </a:r>
            <a:endParaRPr kumimoji="1" lang="zh-TW" altLang="en-US" dirty="0"/>
          </a:p>
        </p:txBody>
      </p:sp>
      <p:sp>
        <p:nvSpPr>
          <p:cNvPr id="3" name="內容版面配置區 2"/>
          <p:cNvSpPr>
            <a:spLocks noGrp="1"/>
          </p:cNvSpPr>
          <p:nvPr>
            <p:ph idx="1"/>
          </p:nvPr>
        </p:nvSpPr>
        <p:spPr>
          <a:xfrm>
            <a:off x="919739" y="1109637"/>
            <a:ext cx="8932315" cy="4525963"/>
          </a:xfrm>
        </p:spPr>
        <p:txBody>
          <a:bodyPr>
            <a:normAutofit/>
          </a:bodyPr>
          <a:lstStyle/>
          <a:p>
            <a:r>
              <a:rPr kumimoji="1" lang="zh-TW" altLang="en-US" sz="2800" dirty="0" smtClean="0"/>
              <a:t>爬取後的</a:t>
            </a:r>
            <a:r>
              <a:rPr kumimoji="1" lang="en-US" altLang="zh-TW" sz="2800" dirty="0" smtClean="0"/>
              <a:t>Raw Data</a:t>
            </a:r>
            <a:r>
              <a:rPr kumimoji="1" lang="zh-TW" altLang="en-US" sz="2800" dirty="0" smtClean="0"/>
              <a:t>匯進</a:t>
            </a:r>
            <a:r>
              <a:rPr kumimoji="1" lang="en-US" altLang="zh-TW" sz="2800" dirty="0" err="1" smtClean="0"/>
              <a:t>Hadoop</a:t>
            </a:r>
            <a:r>
              <a:rPr kumimoji="1" lang="zh-TW" altLang="en-US" sz="2800" dirty="0" smtClean="0"/>
              <a:t>的</a:t>
            </a:r>
            <a:r>
              <a:rPr kumimoji="1" lang="en-US" altLang="zh-TW" sz="2800" dirty="0" smtClean="0"/>
              <a:t>HDFS</a:t>
            </a:r>
            <a:r>
              <a:rPr kumimoji="1" lang="zh-TW" altLang="en-US" sz="2800" dirty="0" smtClean="0"/>
              <a:t>中儲存</a:t>
            </a:r>
            <a:endParaRPr kumimoji="1" lang="en-US" altLang="zh-TW" sz="2800" dirty="0" smtClean="0"/>
          </a:p>
          <a:p>
            <a:r>
              <a:rPr kumimoji="1" lang="zh-TW" altLang="en-US" sz="2800" dirty="0" smtClean="0"/>
              <a:t>目的：將</a:t>
            </a:r>
            <a:r>
              <a:rPr kumimoji="1" lang="en-US" altLang="zh-TW" sz="2800" dirty="0" smtClean="0"/>
              <a:t>HDFS</a:t>
            </a:r>
            <a:r>
              <a:rPr kumimoji="1" lang="zh-TW" altLang="en-US" sz="2800" dirty="0" smtClean="0"/>
              <a:t>作為初步資料倉儲的場所</a:t>
            </a:r>
          </a:p>
        </p:txBody>
      </p:sp>
      <p:sp>
        <p:nvSpPr>
          <p:cNvPr id="4" name="圓柱 3"/>
          <p:cNvSpPr/>
          <p:nvPr/>
        </p:nvSpPr>
        <p:spPr>
          <a:xfrm>
            <a:off x="1093847" y="3094619"/>
            <a:ext cx="2676292" cy="229797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TW" sz="3600" dirty="0">
                <a:solidFill>
                  <a:schemeClr val="tx1"/>
                </a:solidFill>
              </a:rPr>
              <a:t>Raw Data</a:t>
            </a:r>
            <a:endParaRPr kumimoji="1" lang="zh-TW" altLang="en-US" sz="3600" dirty="0">
              <a:solidFill>
                <a:schemeClr val="tx1"/>
              </a:solidFill>
            </a:endParaRPr>
          </a:p>
        </p:txBody>
      </p:sp>
      <p:sp>
        <p:nvSpPr>
          <p:cNvPr id="9" name="向右箭號 8"/>
          <p:cNvSpPr/>
          <p:nvPr/>
        </p:nvSpPr>
        <p:spPr>
          <a:xfrm>
            <a:off x="3921342" y="4016832"/>
            <a:ext cx="1738835" cy="574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2" name="圖片 11" descr="图片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701" y="3729588"/>
            <a:ext cx="4026353" cy="1218230"/>
          </a:xfrm>
          <a:prstGeom prst="rect">
            <a:avLst/>
          </a:prstGeom>
        </p:spPr>
      </p:pic>
    </p:spTree>
    <p:extLst>
      <p:ext uri="{BB962C8B-B14F-4D97-AF65-F5344CB8AC3E}">
        <p14:creationId xmlns:p14="http://schemas.microsoft.com/office/powerpoint/2010/main" val="23188215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338" y="-1"/>
            <a:ext cx="8339234" cy="818945"/>
          </a:xfrm>
        </p:spPr>
        <p:txBody>
          <a:bodyPr/>
          <a:lstStyle/>
          <a:p>
            <a:r>
              <a:rPr kumimoji="1" lang="en-US" altLang="zh-TW" dirty="0" smtClean="0"/>
              <a:t>Transform</a:t>
            </a:r>
            <a:r>
              <a:rPr kumimoji="1" lang="zh-TW" altLang="en-US" dirty="0" smtClean="0"/>
              <a:t>（刪除條件不符的資料）</a:t>
            </a:r>
            <a:endParaRPr kumimoji="1" lang="zh-TW" altLang="en-US" dirty="0"/>
          </a:p>
        </p:txBody>
      </p:sp>
      <p:pic>
        <p:nvPicPr>
          <p:cNvPr id="8" name="圖片 7" descr="螢幕快照 2017-02-12 下午5.5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818" y="3067486"/>
            <a:ext cx="8057444" cy="1448367"/>
          </a:xfrm>
          <a:prstGeom prst="rect">
            <a:avLst/>
          </a:prstGeom>
        </p:spPr>
      </p:pic>
      <p:pic>
        <p:nvPicPr>
          <p:cNvPr id="9" name="圖片 8" descr="螢幕快照 2017-02-12 下午6.50.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18" y="4566213"/>
            <a:ext cx="8057444" cy="2291787"/>
          </a:xfrm>
          <a:prstGeom prst="rect">
            <a:avLst/>
          </a:prstGeom>
        </p:spPr>
      </p:pic>
      <p:pic>
        <p:nvPicPr>
          <p:cNvPr id="10" name="圖片 9" descr="螢幕快照 2017-02-12 下午5.41.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818" y="707121"/>
            <a:ext cx="8057444" cy="2247477"/>
          </a:xfrm>
          <a:prstGeom prst="rect">
            <a:avLst/>
          </a:prstGeom>
        </p:spPr>
      </p:pic>
    </p:spTree>
    <p:extLst>
      <p:ext uri="{BB962C8B-B14F-4D97-AF65-F5344CB8AC3E}">
        <p14:creationId xmlns:p14="http://schemas.microsoft.com/office/powerpoint/2010/main" val="28729915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7232" y="199968"/>
            <a:ext cx="7378705" cy="1143000"/>
          </a:xfrm>
        </p:spPr>
        <p:txBody>
          <a:bodyPr>
            <a:normAutofit/>
          </a:bodyPr>
          <a:lstStyle/>
          <a:p>
            <a:r>
              <a:rPr kumimoji="1" lang="en-US" altLang="zh-TW" dirty="0" smtClean="0"/>
              <a:t>Transform</a:t>
            </a:r>
            <a:r>
              <a:rPr kumimoji="1" lang="zh-TW" altLang="en-US" dirty="0" smtClean="0"/>
              <a:t>（刪除條件不符的資料）</a:t>
            </a:r>
            <a:endParaRPr kumimoji="1" lang="zh-TW" altLang="en-US" dirty="0"/>
          </a:p>
        </p:txBody>
      </p:sp>
      <p:pic>
        <p:nvPicPr>
          <p:cNvPr id="3" name="圖片 2" descr="螢幕快照 2017-02-12 上午12.36.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54" y="1011035"/>
            <a:ext cx="9434639" cy="5677631"/>
          </a:xfrm>
          <a:prstGeom prst="rect">
            <a:avLst/>
          </a:prstGeom>
        </p:spPr>
      </p:pic>
    </p:spTree>
    <p:extLst>
      <p:ext uri="{BB962C8B-B14F-4D97-AF65-F5344CB8AC3E}">
        <p14:creationId xmlns:p14="http://schemas.microsoft.com/office/powerpoint/2010/main" val="21730326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0853" y="115478"/>
            <a:ext cx="8269112" cy="1143000"/>
          </a:xfrm>
        </p:spPr>
        <p:txBody>
          <a:bodyPr>
            <a:normAutofit/>
          </a:bodyPr>
          <a:lstStyle/>
          <a:p>
            <a:r>
              <a:rPr kumimoji="1" lang="en-US" altLang="zh-TW" dirty="0" smtClean="0"/>
              <a:t>Transform</a:t>
            </a:r>
            <a:r>
              <a:rPr kumimoji="1" lang="zh-TW" altLang="en-US" dirty="0" smtClean="0"/>
              <a:t>（清洗後）</a:t>
            </a:r>
            <a:endParaRPr kumimoji="1" lang="zh-TW" altLang="en-US" dirty="0"/>
          </a:p>
        </p:txBody>
      </p:sp>
      <p:pic>
        <p:nvPicPr>
          <p:cNvPr id="3" name="圖片 2" descr="螢幕快照 2017-02-12 下午5.41.05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678" y="906298"/>
            <a:ext cx="8269111" cy="2408783"/>
          </a:xfrm>
          <a:prstGeom prst="rect">
            <a:avLst/>
          </a:prstGeom>
        </p:spPr>
      </p:pic>
      <p:graphicFrame>
        <p:nvGraphicFramePr>
          <p:cNvPr id="4" name="圖表 3"/>
          <p:cNvGraphicFramePr/>
          <p:nvPr>
            <p:extLst>
              <p:ext uri="{D42A27DB-BD31-4B8C-83A1-F6EECF244321}">
                <p14:modId xmlns:p14="http://schemas.microsoft.com/office/powerpoint/2010/main" val="457391679"/>
              </p:ext>
            </p:extLst>
          </p:nvPr>
        </p:nvGraphicFramePr>
        <p:xfrm>
          <a:off x="818444" y="3598334"/>
          <a:ext cx="8673345" cy="30056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916274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429" y="265181"/>
            <a:ext cx="3762022" cy="938918"/>
          </a:xfrm>
        </p:spPr>
        <p:txBody>
          <a:bodyPr>
            <a:normAutofit/>
          </a:bodyPr>
          <a:lstStyle/>
          <a:p>
            <a:r>
              <a:rPr kumimoji="1" lang="en-US" altLang="zh-TW" dirty="0" smtClean="0"/>
              <a:t>Load</a:t>
            </a:r>
            <a:r>
              <a:rPr kumimoji="1" lang="zh-TW" altLang="en-US" dirty="0" smtClean="0"/>
              <a:t>（</a:t>
            </a:r>
            <a:r>
              <a:rPr kumimoji="1" lang="en-US" altLang="zh-TW" dirty="0" err="1" smtClean="0"/>
              <a:t>MongoDB</a:t>
            </a:r>
            <a:r>
              <a:rPr kumimoji="1" lang="zh-TW" altLang="en-US" dirty="0" smtClean="0"/>
              <a:t>）</a:t>
            </a:r>
            <a:endParaRPr kumimoji="1" lang="zh-TW" altLang="en-US" dirty="0"/>
          </a:p>
        </p:txBody>
      </p:sp>
      <p:sp>
        <p:nvSpPr>
          <p:cNvPr id="3" name="內容版面配置區 2"/>
          <p:cNvSpPr>
            <a:spLocks noGrp="1"/>
          </p:cNvSpPr>
          <p:nvPr>
            <p:ph idx="1"/>
          </p:nvPr>
        </p:nvSpPr>
        <p:spPr>
          <a:xfrm>
            <a:off x="842434" y="1545128"/>
            <a:ext cx="8596668" cy="3880773"/>
          </a:xfrm>
        </p:spPr>
        <p:txBody>
          <a:bodyPr/>
          <a:lstStyle/>
          <a:p>
            <a:r>
              <a:rPr kumimoji="1" lang="zh-TW" altLang="en-US" sz="2800" dirty="0" smtClean="0"/>
              <a:t>文件導向資料庫</a:t>
            </a:r>
            <a:r>
              <a:rPr kumimoji="1" lang="en-US" altLang="zh-TW" sz="2800" dirty="0" smtClean="0"/>
              <a:t>(JSON</a:t>
            </a:r>
            <a:r>
              <a:rPr kumimoji="1" lang="zh-TW" altLang="en-US" sz="2800" dirty="0" smtClean="0"/>
              <a:t>儲存格式</a:t>
            </a:r>
            <a:r>
              <a:rPr kumimoji="1" lang="en-US" altLang="zh-TW" sz="2800" dirty="0" smtClean="0"/>
              <a:t>)</a:t>
            </a:r>
          </a:p>
          <a:p>
            <a:r>
              <a:rPr kumimoji="1" lang="en-US" altLang="zh-TW" sz="2800" dirty="0"/>
              <a:t>Schema Free</a:t>
            </a:r>
          </a:p>
          <a:p>
            <a:r>
              <a:rPr kumimoji="1" lang="zh-TW" altLang="en-US" sz="2800" dirty="0" smtClean="0"/>
              <a:t>可儲存非結構化資料</a:t>
            </a:r>
            <a:endParaRPr kumimoji="1" lang="en-US" altLang="zh-TW" sz="2800" dirty="0" smtClean="0"/>
          </a:p>
          <a:p>
            <a:r>
              <a:rPr kumimoji="1" lang="zh-TW" altLang="en-US" sz="2800" dirty="0"/>
              <a:t>可與</a:t>
            </a:r>
            <a:r>
              <a:rPr kumimoji="1" lang="en-US" altLang="zh-TW" sz="2800" dirty="0"/>
              <a:t>Python</a:t>
            </a:r>
            <a:r>
              <a:rPr kumimoji="1" lang="zh-TW" altLang="en-US" sz="2800" dirty="0" smtClean="0"/>
              <a:t>連結</a:t>
            </a:r>
            <a:endParaRPr kumimoji="1" lang="en-US" altLang="zh-TW" sz="2800" dirty="0" smtClean="0"/>
          </a:p>
          <a:p>
            <a:r>
              <a:rPr kumimoji="1" lang="zh-TW" altLang="en-US" sz="2800" dirty="0" smtClean="0"/>
              <a:t>高可用性、易擴展性、儲存方便</a:t>
            </a:r>
            <a:endParaRPr kumimoji="1" lang="en-US" altLang="zh-TW" sz="2800" dirty="0" smtClean="0"/>
          </a:p>
          <a:p>
            <a:pPr marL="0" indent="0">
              <a:buNone/>
            </a:pPr>
            <a:endParaRPr kumimoji="1" lang="en-US" altLang="zh-TW" dirty="0" smtClean="0"/>
          </a:p>
          <a:p>
            <a:endParaRPr kumimoji="1" lang="en-US" altLang="zh-TW" dirty="0" smtClean="0"/>
          </a:p>
          <a:p>
            <a:endParaRPr kumimoji="1" lang="zh-TW" altLang="en-US" dirty="0"/>
          </a:p>
        </p:txBody>
      </p:sp>
    </p:spTree>
    <p:extLst>
      <p:ext uri="{BB962C8B-B14F-4D97-AF65-F5344CB8AC3E}">
        <p14:creationId xmlns:p14="http://schemas.microsoft.com/office/powerpoint/2010/main" val="36858223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27873" y="2508897"/>
            <a:ext cx="5317465" cy="1017490"/>
          </a:xfrm>
        </p:spPr>
        <p:txBody>
          <a:bodyPr/>
          <a:lstStyle/>
          <a:p>
            <a:r>
              <a:rPr kumimoji="1" lang="en-US" altLang="zh-TW" dirty="0" err="1" smtClean="0"/>
              <a:t>Jieba</a:t>
            </a:r>
            <a:r>
              <a:rPr kumimoji="1" lang="zh-TW" altLang="en-US" dirty="0" smtClean="0"/>
              <a:t>斷詞</a:t>
            </a:r>
            <a:endParaRPr kumimoji="1" lang="zh-TW" altLang="en-US" dirty="0"/>
          </a:p>
        </p:txBody>
      </p:sp>
      <p:sp>
        <p:nvSpPr>
          <p:cNvPr id="3" name="標題 1"/>
          <p:cNvSpPr txBox="1">
            <a:spLocks/>
          </p:cNvSpPr>
          <p:nvPr/>
        </p:nvSpPr>
        <p:spPr>
          <a:xfrm>
            <a:off x="7101255"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連怡甄</a:t>
            </a:r>
            <a:endParaRPr lang="en-US" altLang="zh-TW" sz="2800" dirty="0" smtClean="0"/>
          </a:p>
        </p:txBody>
      </p:sp>
    </p:spTree>
    <p:extLst>
      <p:ext uri="{BB962C8B-B14F-4D97-AF65-F5344CB8AC3E}">
        <p14:creationId xmlns:p14="http://schemas.microsoft.com/office/powerpoint/2010/main" val="12795682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8978" y="182035"/>
            <a:ext cx="8229600" cy="1143000"/>
          </a:xfrm>
        </p:spPr>
        <p:txBody>
          <a:bodyPr/>
          <a:lstStyle/>
          <a:p>
            <a:r>
              <a:rPr kumimoji="1" lang="en-US" altLang="zh-TW" dirty="0" err="1" smtClean="0"/>
              <a:t>Jieba</a:t>
            </a:r>
            <a:r>
              <a:rPr kumimoji="1" lang="zh-TW" altLang="en-US" dirty="0" smtClean="0"/>
              <a:t>前置</a:t>
            </a:r>
            <a:r>
              <a:rPr kumimoji="1" lang="zh-TW" altLang="en-US" dirty="0"/>
              <a:t>作業</a:t>
            </a:r>
            <a:r>
              <a:rPr kumimoji="1" lang="en-US" altLang="zh-TW" dirty="0" smtClean="0"/>
              <a:t>-</a:t>
            </a:r>
            <a:r>
              <a:rPr kumimoji="1" lang="zh-TW" altLang="en-US" dirty="0" smtClean="0"/>
              <a:t>建立字典</a:t>
            </a:r>
            <a:endParaRPr kumimoji="1" lang="zh-TW" altLang="en-US" dirty="0"/>
          </a:p>
        </p:txBody>
      </p:sp>
      <p:sp>
        <p:nvSpPr>
          <p:cNvPr id="3" name="內容版面配置區 2"/>
          <p:cNvSpPr>
            <a:spLocks noGrp="1"/>
          </p:cNvSpPr>
          <p:nvPr>
            <p:ph idx="1"/>
          </p:nvPr>
        </p:nvSpPr>
        <p:spPr>
          <a:xfrm>
            <a:off x="428978" y="1325035"/>
            <a:ext cx="11565466" cy="4525963"/>
          </a:xfrm>
        </p:spPr>
        <p:txBody>
          <a:bodyPr>
            <a:normAutofit/>
          </a:bodyPr>
          <a:lstStyle/>
          <a:p>
            <a:r>
              <a:rPr kumimoji="1" lang="zh-TW" altLang="en-US" sz="2800" dirty="0" smtClean="0"/>
              <a:t>原因：</a:t>
            </a:r>
            <a:r>
              <a:rPr kumimoji="1" lang="en-US" altLang="zh-TW" sz="2800" dirty="0" err="1" smtClean="0"/>
              <a:t>Jieba</a:t>
            </a:r>
            <a:r>
              <a:rPr kumimoji="1" lang="zh-TW" altLang="en-US" sz="2800" dirty="0" smtClean="0"/>
              <a:t>詞庫內沒有親子及生活用語相關的字詞</a:t>
            </a:r>
            <a:endParaRPr kumimoji="1" lang="en-US" altLang="zh-TW" sz="2800" dirty="0" smtClean="0"/>
          </a:p>
          <a:p>
            <a:r>
              <a:rPr kumimoji="1" lang="zh-TW" altLang="en-US" sz="2800" dirty="0" smtClean="0"/>
              <a:t>內建字典：</a:t>
            </a:r>
            <a:r>
              <a:rPr kumimoji="1" lang="en-US" altLang="zh-TW" sz="2800" dirty="0" err="1" smtClean="0"/>
              <a:t>Jieba</a:t>
            </a:r>
            <a:r>
              <a:rPr kumimoji="1" lang="zh-TW" altLang="en-US" sz="2800" dirty="0" smtClean="0"/>
              <a:t>繁體詞庫</a:t>
            </a:r>
            <a:endParaRPr kumimoji="1" lang="en-US" altLang="zh-TW" sz="2800" dirty="0" smtClean="0"/>
          </a:p>
          <a:p>
            <a:r>
              <a:rPr kumimoji="1" lang="zh-TW" altLang="en-US" sz="2800" dirty="0" smtClean="0"/>
              <a:t>引用字典：萌典、</a:t>
            </a:r>
            <a:r>
              <a:rPr kumimoji="1" lang="en-US" altLang="zh-TW" sz="2800" dirty="0" smtClean="0"/>
              <a:t>NTUSD</a:t>
            </a:r>
            <a:r>
              <a:rPr kumimoji="1" lang="zh-TW" altLang="en-US" sz="2800" dirty="0" smtClean="0"/>
              <a:t>情緒字典</a:t>
            </a:r>
            <a:endParaRPr kumimoji="1" lang="en-US" altLang="zh-TW" sz="2800" dirty="0" smtClean="0"/>
          </a:p>
          <a:p>
            <a:r>
              <a:rPr kumimoji="1" lang="zh-TW" altLang="en-US" sz="2800" dirty="0" smtClean="0"/>
              <a:t>自建字典：手建關鍵字字典、停用字字典、同義字字典</a:t>
            </a:r>
            <a:r>
              <a:rPr kumimoji="1" lang="en-US" altLang="zh-TW" sz="2800" dirty="0" smtClean="0"/>
              <a:t>(</a:t>
            </a:r>
            <a:r>
              <a:rPr kumimoji="1" lang="en-US" altLang="zh-TW" sz="2800" dirty="0"/>
              <a:t>50,0000</a:t>
            </a:r>
            <a:r>
              <a:rPr kumimoji="1" lang="zh-TW" altLang="en-US" sz="2800" dirty="0" smtClean="0"/>
              <a:t>左右</a:t>
            </a:r>
            <a:r>
              <a:rPr kumimoji="1" lang="en-US" altLang="zh-TW" sz="2800" dirty="0" smtClean="0"/>
              <a:t>)</a:t>
            </a:r>
          </a:p>
          <a:p>
            <a:r>
              <a:rPr kumimoji="1" lang="zh-TW" altLang="en-US" sz="2800" dirty="0" smtClean="0"/>
              <a:t>簡繁轉換：</a:t>
            </a:r>
            <a:r>
              <a:rPr kumimoji="1" lang="en-US" altLang="zh-TW" sz="2800" dirty="0" err="1"/>
              <a:t>O</a:t>
            </a:r>
            <a:r>
              <a:rPr kumimoji="1" lang="en-US" altLang="zh-TW" sz="2800" dirty="0" err="1" smtClean="0"/>
              <a:t>pencc</a:t>
            </a:r>
            <a:r>
              <a:rPr kumimoji="1" lang="zh-TW" altLang="en-US" sz="2800" dirty="0" smtClean="0"/>
              <a:t>套件</a:t>
            </a:r>
            <a:endParaRPr kumimoji="1" lang="en-US" altLang="zh-TW" sz="2800" dirty="0" smtClean="0"/>
          </a:p>
          <a:p>
            <a:endParaRPr kumimoji="1" lang="en-US" altLang="zh-TW" dirty="0" smtClean="0"/>
          </a:p>
          <a:p>
            <a:endParaRPr kumimoji="1" lang="en-US" altLang="zh-TW" dirty="0" smtClean="0"/>
          </a:p>
          <a:p>
            <a:endParaRPr kumimoji="1" lang="zh-TW" altLang="en-US" dirty="0"/>
          </a:p>
        </p:txBody>
      </p:sp>
      <p:pic>
        <p:nvPicPr>
          <p:cNvPr id="4" name="圖片 3" descr="螢幕快照 2017-02-12 下午10.17.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621716"/>
            <a:ext cx="4735146" cy="3097116"/>
          </a:xfrm>
          <a:prstGeom prst="rect">
            <a:avLst/>
          </a:prstGeom>
        </p:spPr>
      </p:pic>
    </p:spTree>
    <p:extLst>
      <p:ext uri="{BB962C8B-B14F-4D97-AF65-F5344CB8AC3E}">
        <p14:creationId xmlns:p14="http://schemas.microsoft.com/office/powerpoint/2010/main" val="168414528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螢幕快照 2017-02-12 下午10.0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283" y="327082"/>
            <a:ext cx="5794056" cy="2167144"/>
          </a:xfrm>
          <a:prstGeom prst="rect">
            <a:avLst/>
          </a:prstGeom>
          <a:scene3d>
            <a:camera prst="orthographicFront"/>
            <a:lightRig rig="threePt" dir="t"/>
          </a:scene3d>
          <a:sp3d>
            <a:bevelT/>
          </a:sp3d>
        </p:spPr>
      </p:pic>
      <p:pic>
        <p:nvPicPr>
          <p:cNvPr id="2" name="圖片 1" descr="螢幕快照 2017-02-12 下午10.4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70" y="5069481"/>
            <a:ext cx="9994429" cy="1633298"/>
          </a:xfrm>
          <a:prstGeom prst="rect">
            <a:avLst/>
          </a:prstGeom>
        </p:spPr>
      </p:pic>
      <p:pic>
        <p:nvPicPr>
          <p:cNvPr id="3" name="圖片 2" descr="螢幕快照 2017-02-12 下午10.40.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570" y="2799952"/>
            <a:ext cx="9994429" cy="2185515"/>
          </a:xfrm>
          <a:prstGeom prst="rect">
            <a:avLst/>
          </a:prstGeom>
        </p:spPr>
      </p:pic>
    </p:spTree>
    <p:extLst>
      <p:ext uri="{BB962C8B-B14F-4D97-AF65-F5344CB8AC3E}">
        <p14:creationId xmlns:p14="http://schemas.microsoft.com/office/powerpoint/2010/main" val="112786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u="sng" dirty="0" smtClean="0"/>
              <a:t>資料來源</a:t>
            </a:r>
            <a:r>
              <a:rPr lang="en-US" altLang="zh-TW" u="sng" dirty="0" smtClean="0"/>
              <a:t>:</a:t>
            </a:r>
            <a:r>
              <a:rPr lang="zh-TW" altLang="en-US" u="sng" dirty="0" smtClean="0"/>
              <a:t> </a:t>
            </a:r>
            <a:r>
              <a:rPr lang="en-US" altLang="zh-TW" u="sng" dirty="0" smtClean="0"/>
              <a:t>(221256</a:t>
            </a:r>
            <a:r>
              <a:rPr lang="zh-TW" altLang="en-US" u="sng" dirty="0" smtClean="0"/>
              <a:t>筆資料</a:t>
            </a:r>
            <a:r>
              <a:rPr lang="en-US" altLang="zh-TW" u="sng" dirty="0" smtClean="0"/>
              <a:t>)</a:t>
            </a:r>
            <a:endParaRPr lang="zh-TW" altLang="en-US" u="sng"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298" y="2652337"/>
            <a:ext cx="4731750" cy="162681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531" y="1413358"/>
            <a:ext cx="3402445" cy="1536771"/>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5686" y="4943763"/>
            <a:ext cx="1256723" cy="125672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7590" y="3553012"/>
            <a:ext cx="3993140" cy="1816879"/>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769" y="5278870"/>
            <a:ext cx="2727317" cy="1149444"/>
          </a:xfrm>
          <a:prstGeom prst="rect">
            <a:avLst/>
          </a:prstGeom>
        </p:spPr>
      </p:pic>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582" y="5572125"/>
            <a:ext cx="1946852" cy="856189"/>
          </a:xfrm>
          <a:prstGeom prst="rect">
            <a:avLst/>
          </a:prstGeom>
        </p:spPr>
      </p:pic>
      <p:pic>
        <p:nvPicPr>
          <p:cNvPr id="10" name="圖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2086" y="1042535"/>
            <a:ext cx="1967634" cy="953264"/>
          </a:xfrm>
          <a:prstGeom prst="rect">
            <a:avLst/>
          </a:prstGeom>
        </p:spPr>
      </p:pic>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859" y="2030402"/>
            <a:ext cx="1590897" cy="1590897"/>
          </a:xfrm>
          <a:prstGeom prst="rect">
            <a:avLst/>
          </a:prstGeom>
        </p:spPr>
      </p:pic>
      <p:pic>
        <p:nvPicPr>
          <p:cNvPr id="3" name="圖片 2" descr="fb_icon_325x32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9004" y="4833888"/>
            <a:ext cx="1072005" cy="1072005"/>
          </a:xfrm>
          <a:prstGeom prst="rect">
            <a:avLst/>
          </a:prstGeom>
        </p:spPr>
      </p:pic>
    </p:spTree>
    <p:extLst>
      <p:ext uri="{BB962C8B-B14F-4D97-AF65-F5344CB8AC3E}">
        <p14:creationId xmlns:p14="http://schemas.microsoft.com/office/powerpoint/2010/main" val="716297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83635" y="2524601"/>
            <a:ext cx="5317465" cy="1017490"/>
          </a:xfrm>
        </p:spPr>
        <p:txBody>
          <a:bodyPr/>
          <a:lstStyle/>
          <a:p>
            <a:r>
              <a:rPr kumimoji="1" lang="en-US" altLang="zh-TW" dirty="0" smtClean="0"/>
              <a:t>TF-IDF</a:t>
            </a:r>
            <a:endParaRPr kumimoji="1" lang="zh-TW" altLang="en-US" dirty="0"/>
          </a:p>
        </p:txBody>
      </p:sp>
      <p:sp>
        <p:nvSpPr>
          <p:cNvPr id="3" name="標題 1"/>
          <p:cNvSpPr txBox="1">
            <a:spLocks/>
          </p:cNvSpPr>
          <p:nvPr/>
        </p:nvSpPr>
        <p:spPr>
          <a:xfrm>
            <a:off x="7101255"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許育銘</a:t>
            </a:r>
            <a:endParaRPr lang="en-US" altLang="zh-TW" sz="2800" dirty="0" smtClean="0"/>
          </a:p>
        </p:txBody>
      </p:sp>
    </p:spTree>
    <p:extLst>
      <p:ext uri="{BB962C8B-B14F-4D97-AF65-F5344CB8AC3E}">
        <p14:creationId xmlns:p14="http://schemas.microsoft.com/office/powerpoint/2010/main" val="38763963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2740" y="177924"/>
            <a:ext cx="1659467" cy="783695"/>
          </a:xfrm>
        </p:spPr>
        <p:txBody>
          <a:bodyPr/>
          <a:lstStyle/>
          <a:p>
            <a:r>
              <a:rPr kumimoji="1" lang="en-US" altLang="zh-TW" dirty="0" smtClean="0"/>
              <a:t>TF-IDF</a:t>
            </a:r>
            <a:endParaRPr kumimoji="1" lang="zh-TW" altLang="en-US" dirty="0"/>
          </a:p>
        </p:txBody>
      </p:sp>
      <p:sp>
        <p:nvSpPr>
          <p:cNvPr id="3" name="內容版面配置區 2"/>
          <p:cNvSpPr>
            <a:spLocks noGrp="1"/>
          </p:cNvSpPr>
          <p:nvPr>
            <p:ph idx="1"/>
          </p:nvPr>
        </p:nvSpPr>
        <p:spPr>
          <a:xfrm>
            <a:off x="663221" y="1072879"/>
            <a:ext cx="8960556" cy="4525963"/>
          </a:xfrm>
        </p:spPr>
        <p:txBody>
          <a:bodyPr>
            <a:normAutofit/>
          </a:bodyPr>
          <a:lstStyle/>
          <a:p>
            <a:endParaRPr kumimoji="1" lang="en-US" altLang="zh-TW" sz="2800" dirty="0" smtClean="0"/>
          </a:p>
          <a:p>
            <a:endParaRPr kumimoji="1" lang="en-US" altLang="zh-TW" sz="2800" dirty="0"/>
          </a:p>
          <a:p>
            <a:r>
              <a:rPr kumimoji="1" lang="zh-TW" altLang="en-US" sz="2800" dirty="0" smtClean="0"/>
              <a:t>目的一：希望藉由</a:t>
            </a:r>
            <a:r>
              <a:rPr kumimoji="1" lang="en-US" altLang="zh-TW" sz="2800" dirty="0" smtClean="0"/>
              <a:t>TF-IDF</a:t>
            </a:r>
            <a:r>
              <a:rPr kumimoji="1" lang="zh-TW" altLang="en-US" sz="2800" dirty="0" smtClean="0"/>
              <a:t>找出各個文本中的關鍵字後能對應景點，找到屬於景點的關鍵字詞。</a:t>
            </a:r>
            <a:endParaRPr kumimoji="1" lang="en-US" altLang="zh-TW" sz="2800" dirty="0" smtClean="0"/>
          </a:p>
          <a:p>
            <a:pPr marL="0" indent="0">
              <a:buNone/>
            </a:pPr>
            <a:endParaRPr kumimoji="1" lang="en-US" altLang="zh-TW" sz="2800" dirty="0" smtClean="0"/>
          </a:p>
          <a:p>
            <a:r>
              <a:rPr kumimoji="1" lang="zh-TW" altLang="en-US" sz="2800" dirty="0" smtClean="0"/>
              <a:t>目的二：為後續演算法做準備。</a:t>
            </a:r>
            <a:endParaRPr kumimoji="1" lang="zh-TW" altLang="en-US" sz="2800" dirty="0"/>
          </a:p>
        </p:txBody>
      </p:sp>
    </p:spTree>
    <p:extLst>
      <p:ext uri="{BB962C8B-B14F-4D97-AF65-F5344CB8AC3E}">
        <p14:creationId xmlns:p14="http://schemas.microsoft.com/office/powerpoint/2010/main" val="2386722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191" y="228601"/>
            <a:ext cx="2746022" cy="953029"/>
          </a:xfrm>
        </p:spPr>
        <p:txBody>
          <a:bodyPr/>
          <a:lstStyle/>
          <a:p>
            <a:r>
              <a:rPr kumimoji="1" lang="zh-TW" altLang="en-US" dirty="0" smtClean="0"/>
              <a:t>步驟ㄧ：</a:t>
            </a:r>
            <a:endParaRPr kumimoji="1" lang="zh-TW" altLang="en-US" dirty="0"/>
          </a:p>
        </p:txBody>
      </p:sp>
      <p:sp>
        <p:nvSpPr>
          <p:cNvPr id="4" name="內容版面配置區 2"/>
          <p:cNvSpPr>
            <a:spLocks noGrp="1"/>
          </p:cNvSpPr>
          <p:nvPr>
            <p:ph idx="1"/>
          </p:nvPr>
        </p:nvSpPr>
        <p:spPr>
          <a:xfrm>
            <a:off x="626534" y="944563"/>
            <a:ext cx="6245578" cy="748771"/>
          </a:xfrm>
        </p:spPr>
        <p:txBody>
          <a:bodyPr>
            <a:noAutofit/>
          </a:bodyPr>
          <a:lstStyle/>
          <a:p>
            <a:r>
              <a:rPr kumimoji="1" lang="zh-TW" altLang="en-US" sz="2800" dirty="0" smtClean="0"/>
              <a:t>將文字轉成向量，計算</a:t>
            </a:r>
            <a:r>
              <a:rPr kumimoji="1" lang="en-US" altLang="zh-TW" sz="2800" dirty="0" smtClean="0"/>
              <a:t>TF-IDF</a:t>
            </a:r>
            <a:r>
              <a:rPr kumimoji="1" lang="zh-TW" altLang="en-US" sz="2800" dirty="0" smtClean="0"/>
              <a:t>。</a:t>
            </a:r>
            <a:endParaRPr kumimoji="1" lang="zh-TW" altLang="en-US" sz="2800" dirty="0"/>
          </a:p>
        </p:txBody>
      </p:sp>
      <p:pic>
        <p:nvPicPr>
          <p:cNvPr id="5" name="圖片 4" descr="螢幕快照 2017-02-13 上午12.2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4" y="1559937"/>
            <a:ext cx="8221132" cy="5298063"/>
          </a:xfrm>
          <a:prstGeom prst="rect">
            <a:avLst/>
          </a:prstGeom>
        </p:spPr>
      </p:pic>
      <p:pic>
        <p:nvPicPr>
          <p:cNvPr id="6" name="圖片 5" descr="螢幕快照 2017-02-13 上午1.18.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961" y="2187222"/>
            <a:ext cx="3010929" cy="4066118"/>
          </a:xfrm>
          <a:prstGeom prst="rect">
            <a:avLst/>
          </a:prstGeom>
        </p:spPr>
      </p:pic>
    </p:spTree>
    <p:extLst>
      <p:ext uri="{BB962C8B-B14F-4D97-AF65-F5344CB8AC3E}">
        <p14:creationId xmlns:p14="http://schemas.microsoft.com/office/powerpoint/2010/main" val="27644080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0189" y="226117"/>
            <a:ext cx="3056466" cy="1143000"/>
          </a:xfrm>
        </p:spPr>
        <p:txBody>
          <a:bodyPr/>
          <a:lstStyle/>
          <a:p>
            <a:r>
              <a:rPr kumimoji="1" lang="zh-TW" altLang="en-US" dirty="0" smtClean="0"/>
              <a:t>步驟二：</a:t>
            </a:r>
            <a:endParaRPr kumimoji="1" lang="zh-TW" altLang="en-US" dirty="0"/>
          </a:p>
        </p:txBody>
      </p:sp>
      <p:sp>
        <p:nvSpPr>
          <p:cNvPr id="3" name="內容版面配置區 2"/>
          <p:cNvSpPr>
            <a:spLocks noGrp="1"/>
          </p:cNvSpPr>
          <p:nvPr>
            <p:ph idx="1"/>
          </p:nvPr>
        </p:nvSpPr>
        <p:spPr>
          <a:xfrm>
            <a:off x="550332" y="951090"/>
            <a:ext cx="9307689" cy="4525963"/>
          </a:xfrm>
        </p:spPr>
        <p:txBody>
          <a:bodyPr>
            <a:normAutofit/>
          </a:bodyPr>
          <a:lstStyle/>
          <a:p>
            <a:r>
              <a:rPr kumimoji="1" lang="zh-TW" altLang="en-US" sz="2800" dirty="0" smtClean="0"/>
              <a:t>將計算</a:t>
            </a:r>
            <a:r>
              <a:rPr kumimoji="1" lang="en-US" altLang="zh-TW" sz="2800" dirty="0" smtClean="0"/>
              <a:t>TF-IDF</a:t>
            </a:r>
            <a:r>
              <a:rPr kumimoji="1" lang="zh-TW" altLang="en-US" sz="2800" dirty="0" smtClean="0"/>
              <a:t>後的文本對應景點，再將每個地點中所擁有的</a:t>
            </a:r>
            <a:r>
              <a:rPr kumimoji="1" lang="en-US" altLang="zh-TW" sz="2800" dirty="0" smtClean="0"/>
              <a:t>TF-IDF</a:t>
            </a:r>
            <a:r>
              <a:rPr kumimoji="1" lang="zh-TW" altLang="en-US" sz="2800" dirty="0" smtClean="0"/>
              <a:t>值做</a:t>
            </a:r>
            <a:r>
              <a:rPr kumimoji="1" lang="en-US" altLang="zh-TW" sz="2800" dirty="0" err="1" smtClean="0"/>
              <a:t>WordCount</a:t>
            </a:r>
            <a:r>
              <a:rPr kumimoji="1" lang="zh-TW" altLang="en-US" sz="2800" dirty="0" smtClean="0"/>
              <a:t>，找到景點關鍵字。</a:t>
            </a:r>
            <a:endParaRPr kumimoji="1" lang="zh-TW" altLang="en-US" sz="2800" dirty="0"/>
          </a:p>
        </p:txBody>
      </p:sp>
      <p:pic>
        <p:nvPicPr>
          <p:cNvPr id="5" name="圖片 4" descr="螢幕快照 2017-02-13 上午12.5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2" y="1886397"/>
            <a:ext cx="3007784" cy="4915159"/>
          </a:xfrm>
          <a:prstGeom prst="rect">
            <a:avLst/>
          </a:prstGeom>
        </p:spPr>
      </p:pic>
      <p:pic>
        <p:nvPicPr>
          <p:cNvPr id="6" name="圖片 5" descr="螢幕快照 2017-02-13 上午12.51.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450" y="1907500"/>
            <a:ext cx="2475106" cy="4865834"/>
          </a:xfrm>
          <a:prstGeom prst="rect">
            <a:avLst/>
          </a:prstGeom>
        </p:spPr>
      </p:pic>
    </p:spTree>
    <p:extLst>
      <p:ext uri="{BB962C8B-B14F-4D97-AF65-F5344CB8AC3E}">
        <p14:creationId xmlns:p14="http://schemas.microsoft.com/office/powerpoint/2010/main" val="1104676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255641" y="2524601"/>
            <a:ext cx="5317465" cy="1017490"/>
          </a:xfrm>
        </p:spPr>
        <p:txBody>
          <a:bodyPr/>
          <a:lstStyle/>
          <a:p>
            <a:r>
              <a:rPr kumimoji="1" lang="en-US" altLang="zh-TW" dirty="0" smtClean="0"/>
              <a:t>Hadoop &amp; Spark</a:t>
            </a:r>
            <a:endParaRPr kumimoji="1" lang="zh-TW" altLang="en-US" dirty="0"/>
          </a:p>
        </p:txBody>
      </p:sp>
      <p:sp>
        <p:nvSpPr>
          <p:cNvPr id="3" name="標題 1"/>
          <p:cNvSpPr txBox="1">
            <a:spLocks/>
          </p:cNvSpPr>
          <p:nvPr/>
        </p:nvSpPr>
        <p:spPr>
          <a:xfrm>
            <a:off x="7101255"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蔡政廷</a:t>
            </a:r>
            <a:endParaRPr lang="en-US" altLang="zh-TW" sz="2800" dirty="0" smtClean="0"/>
          </a:p>
        </p:txBody>
      </p:sp>
    </p:spTree>
    <p:extLst>
      <p:ext uri="{BB962C8B-B14F-4D97-AF65-F5344CB8AC3E}">
        <p14:creationId xmlns:p14="http://schemas.microsoft.com/office/powerpoint/2010/main" val="387639638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3225" y="350440"/>
            <a:ext cx="8596668" cy="1320800"/>
          </a:xfrm>
        </p:spPr>
        <p:txBody>
          <a:bodyPr/>
          <a:lstStyle/>
          <a:p>
            <a:r>
              <a:rPr lang="en-US" altLang="zh-TW" u="sng" dirty="0" smtClean="0"/>
              <a:t>Hadoop Cluster:</a:t>
            </a:r>
            <a:br>
              <a:rPr lang="en-US" altLang="zh-TW" u="sng" dirty="0" smtClean="0"/>
            </a:br>
            <a:endParaRPr kumimoji="1" lang="zh-TW" altLang="en-US" dirty="0"/>
          </a:p>
        </p:txBody>
      </p:sp>
      <p:sp>
        <p:nvSpPr>
          <p:cNvPr id="4" name="object 5"/>
          <p:cNvSpPr/>
          <p:nvPr/>
        </p:nvSpPr>
        <p:spPr>
          <a:xfrm>
            <a:off x="1776748" y="2457167"/>
            <a:ext cx="1925955" cy="1043940"/>
          </a:xfrm>
          <a:custGeom>
            <a:avLst/>
            <a:gdLst/>
            <a:ahLst/>
            <a:cxnLst/>
            <a:rect l="l" t="t" r="r" b="b"/>
            <a:pathLst>
              <a:path w="1925955" h="1043939">
                <a:moveTo>
                  <a:pt x="0" y="1043833"/>
                </a:moveTo>
                <a:lnTo>
                  <a:pt x="1925705" y="1043833"/>
                </a:lnTo>
                <a:lnTo>
                  <a:pt x="1925705" y="0"/>
                </a:lnTo>
                <a:lnTo>
                  <a:pt x="0" y="0"/>
                </a:lnTo>
                <a:lnTo>
                  <a:pt x="0" y="1043833"/>
                </a:lnTo>
                <a:close/>
              </a:path>
            </a:pathLst>
          </a:custGeom>
          <a:solidFill>
            <a:srgbClr val="FFFFFF">
              <a:alpha val="59999"/>
            </a:srgbClr>
          </a:solidFill>
        </p:spPr>
        <p:txBody>
          <a:bodyPr wrap="square" lIns="0" tIns="0" rIns="0" bIns="0" rtlCol="0"/>
          <a:lstStyle/>
          <a:p>
            <a:endParaRPr/>
          </a:p>
        </p:txBody>
      </p:sp>
      <p:sp>
        <p:nvSpPr>
          <p:cNvPr id="5" name="object 8"/>
          <p:cNvSpPr/>
          <p:nvPr/>
        </p:nvSpPr>
        <p:spPr>
          <a:xfrm>
            <a:off x="7214543" y="3305114"/>
            <a:ext cx="870191" cy="1632203"/>
          </a:xfrm>
          <a:prstGeom prst="rect">
            <a:avLst/>
          </a:prstGeom>
          <a:blipFill>
            <a:blip r:embed="rId2" cstate="print"/>
            <a:stretch>
              <a:fillRect/>
            </a:stretch>
          </a:blipFill>
        </p:spPr>
        <p:txBody>
          <a:bodyPr wrap="square" lIns="0" tIns="0" rIns="0" bIns="0" rtlCol="0"/>
          <a:lstStyle/>
          <a:p>
            <a:endParaRPr/>
          </a:p>
        </p:txBody>
      </p:sp>
      <p:sp>
        <p:nvSpPr>
          <p:cNvPr id="6" name="object 9"/>
          <p:cNvSpPr/>
          <p:nvPr/>
        </p:nvSpPr>
        <p:spPr>
          <a:xfrm>
            <a:off x="1836733" y="4069233"/>
            <a:ext cx="870191" cy="1632203"/>
          </a:xfrm>
          <a:prstGeom prst="rect">
            <a:avLst/>
          </a:prstGeom>
          <a:blipFill>
            <a:blip r:embed="rId2" cstate="print"/>
            <a:stretch>
              <a:fillRect/>
            </a:stretch>
          </a:blipFill>
        </p:spPr>
        <p:txBody>
          <a:bodyPr wrap="square" lIns="0" tIns="0" rIns="0" bIns="0" rtlCol="0"/>
          <a:lstStyle/>
          <a:p>
            <a:endParaRPr/>
          </a:p>
        </p:txBody>
      </p:sp>
      <p:sp>
        <p:nvSpPr>
          <p:cNvPr id="7" name="object 10"/>
          <p:cNvSpPr/>
          <p:nvPr/>
        </p:nvSpPr>
        <p:spPr>
          <a:xfrm>
            <a:off x="3489399" y="1823802"/>
            <a:ext cx="2282825" cy="1715135"/>
          </a:xfrm>
          <a:custGeom>
            <a:avLst/>
            <a:gdLst/>
            <a:ahLst/>
            <a:cxnLst/>
            <a:rect l="l" t="t" r="r" b="b"/>
            <a:pathLst>
              <a:path w="2282825" h="1715135">
                <a:moveTo>
                  <a:pt x="0" y="1714999"/>
                </a:moveTo>
                <a:lnTo>
                  <a:pt x="2282570" y="1714999"/>
                </a:lnTo>
                <a:lnTo>
                  <a:pt x="2282570" y="0"/>
                </a:lnTo>
                <a:lnTo>
                  <a:pt x="0" y="0"/>
                </a:lnTo>
                <a:lnTo>
                  <a:pt x="0" y="1714999"/>
                </a:lnTo>
                <a:close/>
              </a:path>
            </a:pathLst>
          </a:custGeom>
          <a:solidFill>
            <a:srgbClr val="FFFFFF"/>
          </a:solidFill>
        </p:spPr>
        <p:txBody>
          <a:bodyPr wrap="square" lIns="0" tIns="0" rIns="0" bIns="0" rtlCol="0"/>
          <a:lstStyle/>
          <a:p>
            <a:endParaRPr/>
          </a:p>
        </p:txBody>
      </p:sp>
      <p:sp>
        <p:nvSpPr>
          <p:cNvPr id="8" name="object 11"/>
          <p:cNvSpPr/>
          <p:nvPr/>
        </p:nvSpPr>
        <p:spPr>
          <a:xfrm>
            <a:off x="3516501" y="1671240"/>
            <a:ext cx="2160017" cy="1651506"/>
          </a:xfrm>
          <a:prstGeom prst="rect">
            <a:avLst/>
          </a:prstGeom>
          <a:blipFill>
            <a:blip r:embed="rId3" cstate="print"/>
            <a:stretch>
              <a:fillRect/>
            </a:stretch>
          </a:blipFill>
        </p:spPr>
        <p:txBody>
          <a:bodyPr wrap="square" lIns="0" tIns="0" rIns="0" bIns="0" rtlCol="0"/>
          <a:lstStyle/>
          <a:p>
            <a:endParaRPr/>
          </a:p>
        </p:txBody>
      </p:sp>
      <p:sp>
        <p:nvSpPr>
          <p:cNvPr id="9" name="object 13"/>
          <p:cNvSpPr txBox="1"/>
          <p:nvPr/>
        </p:nvSpPr>
        <p:spPr>
          <a:xfrm>
            <a:off x="5692076" y="5164842"/>
            <a:ext cx="957580" cy="457200"/>
          </a:xfrm>
          <a:prstGeom prst="rect">
            <a:avLst/>
          </a:prstGeom>
        </p:spPr>
        <p:txBody>
          <a:bodyPr vert="horz" wrap="square" lIns="0" tIns="0" rIns="0" bIns="0" rtlCol="0">
            <a:spAutoFit/>
          </a:bodyPr>
          <a:lstStyle/>
          <a:p>
            <a:pPr marL="12700">
              <a:lnSpc>
                <a:spcPct val="100000"/>
              </a:lnSpc>
            </a:pPr>
            <a:r>
              <a:rPr sz="2800" spc="-10" dirty="0">
                <a:solidFill>
                  <a:srgbClr val="5243BA"/>
                </a:solidFill>
                <a:latin typeface="Calibri"/>
                <a:cs typeface="Calibri"/>
              </a:rPr>
              <a:t>S</a:t>
            </a:r>
            <a:r>
              <a:rPr sz="2800" spc="-5" dirty="0">
                <a:solidFill>
                  <a:srgbClr val="5243BA"/>
                </a:solidFill>
                <a:latin typeface="Calibri"/>
                <a:cs typeface="Calibri"/>
              </a:rPr>
              <a:t>lave2</a:t>
            </a:r>
            <a:endParaRPr sz="2800">
              <a:latin typeface="Calibri"/>
              <a:cs typeface="Calibri"/>
            </a:endParaRPr>
          </a:p>
        </p:txBody>
      </p:sp>
      <p:sp>
        <p:nvSpPr>
          <p:cNvPr id="10" name="object 14"/>
          <p:cNvSpPr txBox="1"/>
          <p:nvPr/>
        </p:nvSpPr>
        <p:spPr>
          <a:xfrm>
            <a:off x="6465536" y="832740"/>
            <a:ext cx="1849120" cy="1069340"/>
          </a:xfrm>
          <a:prstGeom prst="rect">
            <a:avLst/>
          </a:prstGeom>
        </p:spPr>
        <p:txBody>
          <a:bodyPr vert="horz" wrap="square" lIns="0" tIns="0" rIns="0" bIns="0" rtlCol="0">
            <a:spAutoFit/>
          </a:bodyPr>
          <a:lstStyle/>
          <a:p>
            <a:pPr marL="12700">
              <a:lnSpc>
                <a:spcPct val="100000"/>
              </a:lnSpc>
            </a:pPr>
            <a:r>
              <a:rPr sz="2800" spc="-5" dirty="0">
                <a:solidFill>
                  <a:srgbClr val="5243BA"/>
                </a:solidFill>
                <a:latin typeface="Calibri"/>
                <a:cs typeface="Calibri"/>
              </a:rPr>
              <a:t>Slave</a:t>
            </a:r>
            <a:r>
              <a:rPr sz="2800" spc="-75" dirty="0">
                <a:solidFill>
                  <a:srgbClr val="5243BA"/>
                </a:solidFill>
                <a:latin typeface="Calibri"/>
                <a:cs typeface="Calibri"/>
              </a:rPr>
              <a:t> </a:t>
            </a:r>
            <a:r>
              <a:rPr sz="2800" spc="-10" dirty="0">
                <a:solidFill>
                  <a:srgbClr val="5243BA"/>
                </a:solidFill>
                <a:latin typeface="Calibri"/>
                <a:cs typeface="Calibri"/>
              </a:rPr>
              <a:t>[1-3]</a:t>
            </a:r>
            <a:endParaRPr sz="2800" dirty="0">
              <a:latin typeface="Calibri"/>
              <a:cs typeface="Calibri"/>
            </a:endParaRPr>
          </a:p>
          <a:p>
            <a:pPr marL="139065">
              <a:lnSpc>
                <a:spcPts val="2395"/>
              </a:lnSpc>
              <a:spcBef>
                <a:spcPts val="65"/>
              </a:spcBef>
            </a:pPr>
            <a:r>
              <a:rPr sz="2000" dirty="0">
                <a:solidFill>
                  <a:srgbClr val="5243BA"/>
                </a:solidFill>
                <a:latin typeface="Arial"/>
                <a:cs typeface="Arial"/>
              </a:rPr>
              <a:t>├</a:t>
            </a:r>
            <a:r>
              <a:rPr sz="2000" dirty="0">
                <a:solidFill>
                  <a:srgbClr val="5243BA"/>
                </a:solidFill>
                <a:latin typeface="Calibri"/>
                <a:cs typeface="Calibri"/>
              </a:rPr>
              <a:t>─ 4</a:t>
            </a:r>
            <a:r>
              <a:rPr sz="2000" spc="-100" dirty="0">
                <a:solidFill>
                  <a:srgbClr val="5243BA"/>
                </a:solidFill>
                <a:latin typeface="Calibri"/>
                <a:cs typeface="Calibri"/>
              </a:rPr>
              <a:t> </a:t>
            </a:r>
            <a:r>
              <a:rPr sz="2000" spc="-5" dirty="0">
                <a:solidFill>
                  <a:srgbClr val="5243BA"/>
                </a:solidFill>
                <a:latin typeface="Calibri"/>
                <a:cs typeface="Calibri"/>
              </a:rPr>
              <a:t>Core</a:t>
            </a:r>
            <a:endParaRPr sz="2000" dirty="0">
              <a:latin typeface="Calibri"/>
              <a:cs typeface="Calibri"/>
            </a:endParaRPr>
          </a:p>
          <a:p>
            <a:pPr marL="165100">
              <a:lnSpc>
                <a:spcPts val="2395"/>
              </a:lnSpc>
            </a:pPr>
            <a:r>
              <a:rPr sz="2000" dirty="0">
                <a:solidFill>
                  <a:srgbClr val="5243BA"/>
                </a:solidFill>
                <a:latin typeface="Calibri"/>
                <a:cs typeface="Calibri"/>
              </a:rPr>
              <a:t>└─ </a:t>
            </a:r>
            <a:r>
              <a:rPr lang="en-US" sz="2000" dirty="0">
                <a:solidFill>
                  <a:srgbClr val="5243BA"/>
                </a:solidFill>
                <a:latin typeface="Calibri"/>
                <a:cs typeface="Calibri"/>
              </a:rPr>
              <a:t>8</a:t>
            </a:r>
            <a:r>
              <a:rPr sz="2000" dirty="0" smtClean="0">
                <a:solidFill>
                  <a:srgbClr val="5243BA"/>
                </a:solidFill>
                <a:latin typeface="Calibri"/>
                <a:cs typeface="Calibri"/>
              </a:rPr>
              <a:t>G</a:t>
            </a:r>
            <a:r>
              <a:rPr sz="2000" spc="-110" dirty="0" smtClean="0">
                <a:solidFill>
                  <a:srgbClr val="5243BA"/>
                </a:solidFill>
                <a:latin typeface="Calibri"/>
                <a:cs typeface="Calibri"/>
              </a:rPr>
              <a:t> </a:t>
            </a:r>
            <a:r>
              <a:rPr sz="2000" dirty="0">
                <a:solidFill>
                  <a:srgbClr val="5243BA"/>
                </a:solidFill>
                <a:latin typeface="Calibri"/>
                <a:cs typeface="Calibri"/>
              </a:rPr>
              <a:t>Memory</a:t>
            </a:r>
            <a:endParaRPr sz="2000" dirty="0">
              <a:latin typeface="Calibri"/>
              <a:cs typeface="Calibri"/>
            </a:endParaRPr>
          </a:p>
        </p:txBody>
      </p:sp>
      <p:sp>
        <p:nvSpPr>
          <p:cNvPr id="11" name="object 15"/>
          <p:cNvSpPr/>
          <p:nvPr/>
        </p:nvSpPr>
        <p:spPr>
          <a:xfrm>
            <a:off x="7063422" y="2604358"/>
            <a:ext cx="1003300" cy="363855"/>
          </a:xfrm>
          <a:custGeom>
            <a:avLst/>
            <a:gdLst/>
            <a:ahLst/>
            <a:cxnLst/>
            <a:rect l="l" t="t" r="r" b="b"/>
            <a:pathLst>
              <a:path w="1003300" h="363855">
                <a:moveTo>
                  <a:pt x="0" y="363318"/>
                </a:moveTo>
                <a:lnTo>
                  <a:pt x="1003112" y="363318"/>
                </a:lnTo>
                <a:lnTo>
                  <a:pt x="1003112" y="0"/>
                </a:lnTo>
                <a:lnTo>
                  <a:pt x="0" y="0"/>
                </a:lnTo>
                <a:lnTo>
                  <a:pt x="0" y="363318"/>
                </a:lnTo>
                <a:close/>
              </a:path>
            </a:pathLst>
          </a:custGeom>
          <a:solidFill>
            <a:srgbClr val="FFFFFF">
              <a:alpha val="59999"/>
            </a:srgbClr>
          </a:solidFill>
        </p:spPr>
        <p:txBody>
          <a:bodyPr wrap="square" lIns="0" tIns="0" rIns="0" bIns="0" rtlCol="0"/>
          <a:lstStyle/>
          <a:p>
            <a:endParaRPr/>
          </a:p>
        </p:txBody>
      </p:sp>
      <p:sp>
        <p:nvSpPr>
          <p:cNvPr id="12" name="object 16"/>
          <p:cNvSpPr txBox="1"/>
          <p:nvPr/>
        </p:nvSpPr>
        <p:spPr>
          <a:xfrm>
            <a:off x="7087680" y="2563697"/>
            <a:ext cx="957580" cy="457200"/>
          </a:xfrm>
          <a:prstGeom prst="rect">
            <a:avLst/>
          </a:prstGeom>
        </p:spPr>
        <p:txBody>
          <a:bodyPr vert="horz" wrap="square" lIns="0" tIns="0" rIns="0" bIns="0" rtlCol="0">
            <a:spAutoFit/>
          </a:bodyPr>
          <a:lstStyle/>
          <a:p>
            <a:pPr marL="12700">
              <a:lnSpc>
                <a:spcPct val="100000"/>
              </a:lnSpc>
            </a:pPr>
            <a:r>
              <a:rPr sz="2800" spc="-10" dirty="0">
                <a:solidFill>
                  <a:srgbClr val="5243BA"/>
                </a:solidFill>
                <a:latin typeface="Calibri"/>
                <a:cs typeface="Calibri"/>
              </a:rPr>
              <a:t>S</a:t>
            </a:r>
            <a:r>
              <a:rPr sz="2800" spc="-5" dirty="0">
                <a:solidFill>
                  <a:srgbClr val="5243BA"/>
                </a:solidFill>
                <a:latin typeface="Calibri"/>
                <a:cs typeface="Calibri"/>
              </a:rPr>
              <a:t>lave3</a:t>
            </a:r>
            <a:endParaRPr sz="2800" dirty="0">
              <a:latin typeface="Calibri"/>
              <a:cs typeface="Calibri"/>
            </a:endParaRPr>
          </a:p>
        </p:txBody>
      </p:sp>
      <p:sp>
        <p:nvSpPr>
          <p:cNvPr id="13" name="object 17"/>
          <p:cNvSpPr/>
          <p:nvPr/>
        </p:nvSpPr>
        <p:spPr>
          <a:xfrm>
            <a:off x="756888" y="4711663"/>
            <a:ext cx="1003300" cy="363855"/>
          </a:xfrm>
          <a:custGeom>
            <a:avLst/>
            <a:gdLst/>
            <a:ahLst/>
            <a:cxnLst/>
            <a:rect l="l" t="t" r="r" b="b"/>
            <a:pathLst>
              <a:path w="1003300" h="363854">
                <a:moveTo>
                  <a:pt x="0" y="363318"/>
                </a:moveTo>
                <a:lnTo>
                  <a:pt x="1003112" y="363318"/>
                </a:lnTo>
                <a:lnTo>
                  <a:pt x="1003112" y="0"/>
                </a:lnTo>
                <a:lnTo>
                  <a:pt x="0" y="0"/>
                </a:lnTo>
                <a:lnTo>
                  <a:pt x="0" y="363318"/>
                </a:lnTo>
                <a:close/>
              </a:path>
            </a:pathLst>
          </a:custGeom>
          <a:solidFill>
            <a:srgbClr val="FFFFFF">
              <a:alpha val="59999"/>
            </a:srgbClr>
          </a:solidFill>
        </p:spPr>
        <p:txBody>
          <a:bodyPr wrap="square" lIns="0" tIns="0" rIns="0" bIns="0" rtlCol="0"/>
          <a:lstStyle/>
          <a:p>
            <a:endParaRPr/>
          </a:p>
        </p:txBody>
      </p:sp>
      <p:sp>
        <p:nvSpPr>
          <p:cNvPr id="14" name="object 18"/>
          <p:cNvSpPr txBox="1"/>
          <p:nvPr/>
        </p:nvSpPr>
        <p:spPr>
          <a:xfrm>
            <a:off x="777454" y="4647289"/>
            <a:ext cx="957580" cy="457200"/>
          </a:xfrm>
          <a:prstGeom prst="rect">
            <a:avLst/>
          </a:prstGeom>
        </p:spPr>
        <p:txBody>
          <a:bodyPr vert="horz" wrap="square" lIns="0" tIns="0" rIns="0" bIns="0" rtlCol="0">
            <a:spAutoFit/>
          </a:bodyPr>
          <a:lstStyle/>
          <a:p>
            <a:pPr marL="12700">
              <a:lnSpc>
                <a:spcPct val="100000"/>
              </a:lnSpc>
            </a:pPr>
            <a:r>
              <a:rPr sz="2800" spc="-10" dirty="0">
                <a:solidFill>
                  <a:srgbClr val="5243BA"/>
                </a:solidFill>
                <a:latin typeface="Calibri"/>
                <a:cs typeface="Calibri"/>
              </a:rPr>
              <a:t>S</a:t>
            </a:r>
            <a:r>
              <a:rPr sz="2800" spc="-5" dirty="0">
                <a:solidFill>
                  <a:srgbClr val="5243BA"/>
                </a:solidFill>
                <a:latin typeface="Calibri"/>
                <a:cs typeface="Calibri"/>
              </a:rPr>
              <a:t>la</a:t>
            </a:r>
            <a:r>
              <a:rPr sz="2800" spc="-15" dirty="0">
                <a:solidFill>
                  <a:srgbClr val="5243BA"/>
                </a:solidFill>
                <a:latin typeface="Calibri"/>
                <a:cs typeface="Calibri"/>
              </a:rPr>
              <a:t>v</a:t>
            </a:r>
            <a:r>
              <a:rPr sz="2800" spc="-5" dirty="0">
                <a:solidFill>
                  <a:srgbClr val="5243BA"/>
                </a:solidFill>
                <a:latin typeface="Calibri"/>
                <a:cs typeface="Calibri"/>
              </a:rPr>
              <a:t>e1</a:t>
            </a:r>
            <a:endParaRPr sz="2800">
              <a:latin typeface="Calibri"/>
              <a:cs typeface="Calibri"/>
            </a:endParaRPr>
          </a:p>
        </p:txBody>
      </p:sp>
      <p:sp>
        <p:nvSpPr>
          <p:cNvPr id="15" name="object 19"/>
          <p:cNvSpPr/>
          <p:nvPr/>
        </p:nvSpPr>
        <p:spPr>
          <a:xfrm>
            <a:off x="2287860" y="3521237"/>
            <a:ext cx="2372995" cy="553720"/>
          </a:xfrm>
          <a:custGeom>
            <a:avLst/>
            <a:gdLst/>
            <a:ahLst/>
            <a:cxnLst/>
            <a:rect l="l" t="t" r="r" b="b"/>
            <a:pathLst>
              <a:path w="2372995" h="553719">
                <a:moveTo>
                  <a:pt x="8881" y="468629"/>
                </a:moveTo>
                <a:lnTo>
                  <a:pt x="0" y="553330"/>
                </a:lnTo>
                <a:lnTo>
                  <a:pt x="73151" y="509646"/>
                </a:lnTo>
                <a:lnTo>
                  <a:pt x="61809" y="502407"/>
                </a:lnTo>
                <a:lnTo>
                  <a:pt x="38218" y="502407"/>
                </a:lnTo>
                <a:lnTo>
                  <a:pt x="30217" y="497323"/>
                </a:lnTo>
                <a:lnTo>
                  <a:pt x="37036" y="486598"/>
                </a:lnTo>
                <a:lnTo>
                  <a:pt x="8881" y="468629"/>
                </a:lnTo>
                <a:close/>
              </a:path>
              <a:path w="2372995" h="553719">
                <a:moveTo>
                  <a:pt x="37036" y="486598"/>
                </a:moveTo>
                <a:lnTo>
                  <a:pt x="30217" y="497323"/>
                </a:lnTo>
                <a:lnTo>
                  <a:pt x="38218" y="502407"/>
                </a:lnTo>
                <a:lnTo>
                  <a:pt x="44267" y="492882"/>
                </a:lnTo>
                <a:lnTo>
                  <a:pt x="43933" y="492882"/>
                </a:lnTo>
                <a:lnTo>
                  <a:pt x="45008" y="491685"/>
                </a:lnTo>
                <a:lnTo>
                  <a:pt x="37036" y="486598"/>
                </a:lnTo>
                <a:close/>
              </a:path>
              <a:path w="2372995" h="553719">
                <a:moveTo>
                  <a:pt x="45286" y="491863"/>
                </a:moveTo>
                <a:lnTo>
                  <a:pt x="44574" y="492400"/>
                </a:lnTo>
                <a:lnTo>
                  <a:pt x="38218" y="502407"/>
                </a:lnTo>
                <a:lnTo>
                  <a:pt x="61809" y="502407"/>
                </a:lnTo>
                <a:lnTo>
                  <a:pt x="45286" y="491863"/>
                </a:lnTo>
                <a:close/>
              </a:path>
              <a:path w="2372995" h="553719">
                <a:moveTo>
                  <a:pt x="45008" y="491685"/>
                </a:moveTo>
                <a:lnTo>
                  <a:pt x="43933" y="492882"/>
                </a:lnTo>
                <a:lnTo>
                  <a:pt x="44574" y="492400"/>
                </a:lnTo>
                <a:lnTo>
                  <a:pt x="45022" y="491694"/>
                </a:lnTo>
                <a:close/>
              </a:path>
              <a:path w="2372995" h="553719">
                <a:moveTo>
                  <a:pt x="44574" y="492400"/>
                </a:moveTo>
                <a:lnTo>
                  <a:pt x="43933" y="492882"/>
                </a:lnTo>
                <a:lnTo>
                  <a:pt x="44267" y="492882"/>
                </a:lnTo>
                <a:lnTo>
                  <a:pt x="44574" y="492400"/>
                </a:lnTo>
                <a:close/>
              </a:path>
              <a:path w="2372995" h="553719">
                <a:moveTo>
                  <a:pt x="45022" y="491694"/>
                </a:moveTo>
                <a:lnTo>
                  <a:pt x="44574" y="492400"/>
                </a:lnTo>
                <a:lnTo>
                  <a:pt x="45286" y="491863"/>
                </a:lnTo>
                <a:lnTo>
                  <a:pt x="45022" y="491694"/>
                </a:lnTo>
                <a:close/>
              </a:path>
              <a:path w="2372995" h="553719">
                <a:moveTo>
                  <a:pt x="45624" y="491608"/>
                </a:moveTo>
                <a:lnTo>
                  <a:pt x="45076" y="491608"/>
                </a:lnTo>
                <a:lnTo>
                  <a:pt x="45286" y="491863"/>
                </a:lnTo>
                <a:lnTo>
                  <a:pt x="45624" y="491608"/>
                </a:lnTo>
                <a:close/>
              </a:path>
              <a:path w="2372995" h="553719">
                <a:moveTo>
                  <a:pt x="45076" y="491608"/>
                </a:moveTo>
                <a:close/>
              </a:path>
              <a:path w="2372995" h="553719">
                <a:moveTo>
                  <a:pt x="2327363" y="61553"/>
                </a:moveTo>
                <a:lnTo>
                  <a:pt x="2291218" y="85343"/>
                </a:lnTo>
                <a:lnTo>
                  <a:pt x="2256013" y="103369"/>
                </a:lnTo>
                <a:lnTo>
                  <a:pt x="2215140" y="121157"/>
                </a:lnTo>
                <a:lnTo>
                  <a:pt x="2152137" y="143886"/>
                </a:lnTo>
                <a:lnTo>
                  <a:pt x="2080387" y="165353"/>
                </a:lnTo>
                <a:lnTo>
                  <a:pt x="2041525" y="175759"/>
                </a:lnTo>
                <a:lnTo>
                  <a:pt x="2000743" y="185665"/>
                </a:lnTo>
                <a:lnTo>
                  <a:pt x="1958224" y="195190"/>
                </a:lnTo>
                <a:lnTo>
                  <a:pt x="1914150" y="204215"/>
                </a:lnTo>
                <a:lnTo>
                  <a:pt x="1868430" y="212847"/>
                </a:lnTo>
                <a:lnTo>
                  <a:pt x="1821429" y="220979"/>
                </a:lnTo>
                <a:lnTo>
                  <a:pt x="1723375" y="235707"/>
                </a:lnTo>
                <a:lnTo>
                  <a:pt x="1672839" y="242184"/>
                </a:lnTo>
                <a:lnTo>
                  <a:pt x="1621145" y="248149"/>
                </a:lnTo>
                <a:lnTo>
                  <a:pt x="1568567" y="253483"/>
                </a:lnTo>
                <a:lnTo>
                  <a:pt x="1515349" y="258186"/>
                </a:lnTo>
                <a:lnTo>
                  <a:pt x="1461400" y="262246"/>
                </a:lnTo>
                <a:lnTo>
                  <a:pt x="1407023" y="265675"/>
                </a:lnTo>
                <a:lnTo>
                  <a:pt x="1352037" y="268342"/>
                </a:lnTo>
                <a:lnTo>
                  <a:pt x="1296808" y="270247"/>
                </a:lnTo>
                <a:lnTo>
                  <a:pt x="1241304" y="271390"/>
                </a:lnTo>
                <a:lnTo>
                  <a:pt x="1130692" y="272414"/>
                </a:lnTo>
                <a:lnTo>
                  <a:pt x="1075188" y="273676"/>
                </a:lnTo>
                <a:lnTo>
                  <a:pt x="1019805" y="275581"/>
                </a:lnTo>
                <a:lnTo>
                  <a:pt x="964810" y="278248"/>
                </a:lnTo>
                <a:lnTo>
                  <a:pt x="910208" y="281677"/>
                </a:lnTo>
                <a:lnTo>
                  <a:pt x="856225" y="285749"/>
                </a:lnTo>
                <a:lnTo>
                  <a:pt x="802885" y="290440"/>
                </a:lnTo>
                <a:lnTo>
                  <a:pt x="750188" y="295774"/>
                </a:lnTo>
                <a:lnTo>
                  <a:pt x="698491" y="301751"/>
                </a:lnTo>
                <a:lnTo>
                  <a:pt x="647699" y="308347"/>
                </a:lnTo>
                <a:lnTo>
                  <a:pt x="598038" y="315467"/>
                </a:lnTo>
                <a:lnTo>
                  <a:pt x="549520" y="323087"/>
                </a:lnTo>
                <a:lnTo>
                  <a:pt x="502407" y="331338"/>
                </a:lnTo>
                <a:lnTo>
                  <a:pt x="456556" y="339851"/>
                </a:lnTo>
                <a:lnTo>
                  <a:pt x="412241" y="349114"/>
                </a:lnTo>
                <a:lnTo>
                  <a:pt x="369688" y="358639"/>
                </a:lnTo>
                <a:lnTo>
                  <a:pt x="328802" y="368545"/>
                </a:lnTo>
                <a:lnTo>
                  <a:pt x="289678" y="378832"/>
                </a:lnTo>
                <a:lnTo>
                  <a:pt x="252602" y="389500"/>
                </a:lnTo>
                <a:lnTo>
                  <a:pt x="184653" y="411860"/>
                </a:lnTo>
                <a:lnTo>
                  <a:pt x="139445" y="429386"/>
                </a:lnTo>
                <a:lnTo>
                  <a:pt x="99821" y="447543"/>
                </a:lnTo>
                <a:lnTo>
                  <a:pt x="66031" y="466081"/>
                </a:lnTo>
                <a:lnTo>
                  <a:pt x="37036" y="486598"/>
                </a:lnTo>
                <a:lnTo>
                  <a:pt x="45008" y="491685"/>
                </a:lnTo>
                <a:lnTo>
                  <a:pt x="45624" y="491608"/>
                </a:lnTo>
                <a:lnTo>
                  <a:pt x="81271" y="468248"/>
                </a:lnTo>
                <a:lnTo>
                  <a:pt x="116323" y="450079"/>
                </a:lnTo>
                <a:lnTo>
                  <a:pt x="157352" y="432303"/>
                </a:lnTo>
                <a:lnTo>
                  <a:pt x="220336" y="409574"/>
                </a:lnTo>
                <a:lnTo>
                  <a:pt x="292226" y="388107"/>
                </a:lnTo>
                <a:lnTo>
                  <a:pt x="331088" y="377820"/>
                </a:lnTo>
                <a:lnTo>
                  <a:pt x="371724" y="367914"/>
                </a:lnTo>
                <a:lnTo>
                  <a:pt x="414265" y="358389"/>
                </a:lnTo>
                <a:lnTo>
                  <a:pt x="458342" y="349245"/>
                </a:lnTo>
                <a:lnTo>
                  <a:pt x="503931" y="340732"/>
                </a:lnTo>
                <a:lnTo>
                  <a:pt x="551044" y="332481"/>
                </a:lnTo>
                <a:lnTo>
                  <a:pt x="599431" y="324861"/>
                </a:lnTo>
                <a:lnTo>
                  <a:pt x="648961" y="317753"/>
                </a:lnTo>
                <a:lnTo>
                  <a:pt x="699515" y="311276"/>
                </a:lnTo>
                <a:lnTo>
                  <a:pt x="751200" y="305299"/>
                </a:lnTo>
                <a:lnTo>
                  <a:pt x="803778" y="299846"/>
                </a:lnTo>
                <a:lnTo>
                  <a:pt x="910839" y="291083"/>
                </a:lnTo>
                <a:lnTo>
                  <a:pt x="965322" y="287654"/>
                </a:lnTo>
                <a:lnTo>
                  <a:pt x="1020202" y="284987"/>
                </a:lnTo>
                <a:lnTo>
                  <a:pt x="1075309" y="283082"/>
                </a:lnTo>
                <a:lnTo>
                  <a:pt x="1297173" y="279772"/>
                </a:lnTo>
                <a:lnTo>
                  <a:pt x="1352556" y="277748"/>
                </a:lnTo>
                <a:lnTo>
                  <a:pt x="1407541" y="275081"/>
                </a:lnTo>
                <a:lnTo>
                  <a:pt x="1462162" y="271771"/>
                </a:lnTo>
                <a:lnTo>
                  <a:pt x="1516264" y="267711"/>
                </a:lnTo>
                <a:lnTo>
                  <a:pt x="1569604" y="263008"/>
                </a:lnTo>
                <a:lnTo>
                  <a:pt x="1673998" y="251709"/>
                </a:lnTo>
                <a:lnTo>
                  <a:pt x="1724777" y="245101"/>
                </a:lnTo>
                <a:lnTo>
                  <a:pt x="1774582" y="237993"/>
                </a:lnTo>
                <a:lnTo>
                  <a:pt x="1870197" y="222241"/>
                </a:lnTo>
                <a:lnTo>
                  <a:pt x="1916039" y="213478"/>
                </a:lnTo>
                <a:lnTo>
                  <a:pt x="1960235" y="204465"/>
                </a:lnTo>
                <a:lnTo>
                  <a:pt x="2002907" y="194940"/>
                </a:lnTo>
                <a:lnTo>
                  <a:pt x="2043933" y="184903"/>
                </a:lnTo>
                <a:lnTo>
                  <a:pt x="2082917" y="174616"/>
                </a:lnTo>
                <a:lnTo>
                  <a:pt x="2120133" y="163829"/>
                </a:lnTo>
                <a:lnTo>
                  <a:pt x="2188073" y="141600"/>
                </a:lnTo>
                <a:lnTo>
                  <a:pt x="2233153" y="123943"/>
                </a:lnTo>
                <a:lnTo>
                  <a:pt x="2272930" y="105786"/>
                </a:lnTo>
                <a:lnTo>
                  <a:pt x="2306701" y="87248"/>
                </a:lnTo>
                <a:lnTo>
                  <a:pt x="2335599" y="66825"/>
                </a:lnTo>
                <a:lnTo>
                  <a:pt x="2327627" y="61721"/>
                </a:lnTo>
                <a:lnTo>
                  <a:pt x="2327363" y="61553"/>
                </a:lnTo>
                <a:close/>
              </a:path>
              <a:path w="2372995" h="553719">
                <a:moveTo>
                  <a:pt x="2367275" y="50922"/>
                </a:moveTo>
                <a:lnTo>
                  <a:pt x="2334377" y="50922"/>
                </a:lnTo>
                <a:lnTo>
                  <a:pt x="2342394" y="56125"/>
                </a:lnTo>
                <a:lnTo>
                  <a:pt x="2335599" y="66825"/>
                </a:lnTo>
                <a:lnTo>
                  <a:pt x="2363730" y="84831"/>
                </a:lnTo>
                <a:lnTo>
                  <a:pt x="2367275" y="50922"/>
                </a:lnTo>
                <a:close/>
              </a:path>
              <a:path w="2372995" h="553719">
                <a:moveTo>
                  <a:pt x="2339566" y="60578"/>
                </a:moveTo>
                <a:lnTo>
                  <a:pt x="2328678" y="60578"/>
                </a:lnTo>
                <a:lnTo>
                  <a:pt x="2327562" y="61680"/>
                </a:lnTo>
                <a:lnTo>
                  <a:pt x="2335599" y="66825"/>
                </a:lnTo>
                <a:lnTo>
                  <a:pt x="2339566" y="60578"/>
                </a:lnTo>
                <a:close/>
              </a:path>
              <a:path w="2372995" h="553719">
                <a:moveTo>
                  <a:pt x="2327550" y="61673"/>
                </a:moveTo>
                <a:close/>
              </a:path>
              <a:path w="2372995" h="553719">
                <a:moveTo>
                  <a:pt x="2327562" y="61680"/>
                </a:moveTo>
                <a:close/>
              </a:path>
              <a:path w="2372995" h="553719">
                <a:moveTo>
                  <a:pt x="2328678" y="60578"/>
                </a:moveTo>
                <a:lnTo>
                  <a:pt x="2327860" y="61184"/>
                </a:lnTo>
                <a:lnTo>
                  <a:pt x="2327550" y="61673"/>
                </a:lnTo>
                <a:lnTo>
                  <a:pt x="2328678" y="60578"/>
                </a:lnTo>
                <a:close/>
              </a:path>
              <a:path w="2372995" h="553719">
                <a:moveTo>
                  <a:pt x="2327860" y="61184"/>
                </a:moveTo>
                <a:lnTo>
                  <a:pt x="2327363" y="61553"/>
                </a:lnTo>
                <a:lnTo>
                  <a:pt x="2327550" y="61673"/>
                </a:lnTo>
                <a:lnTo>
                  <a:pt x="2327860" y="61184"/>
                </a:lnTo>
                <a:close/>
              </a:path>
              <a:path w="2372995" h="553719">
                <a:moveTo>
                  <a:pt x="2372599" y="0"/>
                </a:moveTo>
                <a:lnTo>
                  <a:pt x="2299447" y="43683"/>
                </a:lnTo>
                <a:lnTo>
                  <a:pt x="2327363" y="61553"/>
                </a:lnTo>
                <a:lnTo>
                  <a:pt x="2327860" y="61184"/>
                </a:lnTo>
                <a:lnTo>
                  <a:pt x="2334377" y="50922"/>
                </a:lnTo>
                <a:lnTo>
                  <a:pt x="2367275" y="50922"/>
                </a:lnTo>
                <a:lnTo>
                  <a:pt x="2372599" y="0"/>
                </a:lnTo>
                <a:close/>
              </a:path>
              <a:path w="2372995" h="553719">
                <a:moveTo>
                  <a:pt x="2334377" y="50922"/>
                </a:moveTo>
                <a:lnTo>
                  <a:pt x="2327860" y="61184"/>
                </a:lnTo>
                <a:lnTo>
                  <a:pt x="2328678" y="60578"/>
                </a:lnTo>
                <a:lnTo>
                  <a:pt x="2339566" y="60578"/>
                </a:lnTo>
                <a:lnTo>
                  <a:pt x="2342394" y="56125"/>
                </a:lnTo>
                <a:lnTo>
                  <a:pt x="2334377" y="50922"/>
                </a:lnTo>
                <a:close/>
              </a:path>
            </a:pathLst>
          </a:custGeom>
          <a:solidFill>
            <a:srgbClr val="357DB8"/>
          </a:solidFill>
        </p:spPr>
        <p:txBody>
          <a:bodyPr wrap="square" lIns="0" tIns="0" rIns="0" bIns="0" rtlCol="0"/>
          <a:lstStyle/>
          <a:p>
            <a:endParaRPr/>
          </a:p>
        </p:txBody>
      </p:sp>
      <p:sp>
        <p:nvSpPr>
          <p:cNvPr id="16" name="object 20"/>
          <p:cNvSpPr/>
          <p:nvPr/>
        </p:nvSpPr>
        <p:spPr>
          <a:xfrm>
            <a:off x="4614354" y="3515823"/>
            <a:ext cx="532130" cy="675005"/>
          </a:xfrm>
          <a:custGeom>
            <a:avLst/>
            <a:gdLst/>
            <a:ahLst/>
            <a:cxnLst/>
            <a:rect l="l" t="t" r="r" b="b"/>
            <a:pathLst>
              <a:path w="532129" h="675004">
                <a:moveTo>
                  <a:pt x="489314" y="599491"/>
                </a:moveTo>
                <a:lnTo>
                  <a:pt x="456316" y="602860"/>
                </a:lnTo>
                <a:lnTo>
                  <a:pt x="501914" y="674750"/>
                </a:lnTo>
                <a:lnTo>
                  <a:pt x="525665" y="612135"/>
                </a:lnTo>
                <a:lnTo>
                  <a:pt x="490727" y="612135"/>
                </a:lnTo>
                <a:lnTo>
                  <a:pt x="489314" y="599491"/>
                </a:lnTo>
                <a:close/>
              </a:path>
              <a:path w="532129" h="675004">
                <a:moveTo>
                  <a:pt x="498739" y="598529"/>
                </a:moveTo>
                <a:lnTo>
                  <a:pt x="489314" y="599491"/>
                </a:lnTo>
                <a:lnTo>
                  <a:pt x="490727" y="612135"/>
                </a:lnTo>
                <a:lnTo>
                  <a:pt x="500237" y="611123"/>
                </a:lnTo>
                <a:lnTo>
                  <a:pt x="498739" y="598529"/>
                </a:lnTo>
                <a:close/>
              </a:path>
              <a:path w="532129" h="675004">
                <a:moveTo>
                  <a:pt x="532119" y="595121"/>
                </a:moveTo>
                <a:lnTo>
                  <a:pt x="498739" y="598529"/>
                </a:lnTo>
                <a:lnTo>
                  <a:pt x="500237" y="611123"/>
                </a:lnTo>
                <a:lnTo>
                  <a:pt x="490727" y="612135"/>
                </a:lnTo>
                <a:lnTo>
                  <a:pt x="525665" y="612135"/>
                </a:lnTo>
                <a:lnTo>
                  <a:pt x="532119" y="595121"/>
                </a:lnTo>
                <a:close/>
              </a:path>
              <a:path w="532129" h="675004">
                <a:moveTo>
                  <a:pt x="42749" y="75376"/>
                </a:moveTo>
                <a:lnTo>
                  <a:pt x="33243" y="76348"/>
                </a:lnTo>
                <a:lnTo>
                  <a:pt x="33527" y="78985"/>
                </a:lnTo>
                <a:lnTo>
                  <a:pt x="37094" y="94868"/>
                </a:lnTo>
                <a:lnTo>
                  <a:pt x="56631" y="154685"/>
                </a:lnTo>
                <a:lnTo>
                  <a:pt x="83819" y="209549"/>
                </a:lnTo>
                <a:lnTo>
                  <a:pt x="117347" y="257555"/>
                </a:lnTo>
                <a:lnTo>
                  <a:pt x="145907" y="287904"/>
                </a:lnTo>
                <a:lnTo>
                  <a:pt x="176662" y="312288"/>
                </a:lnTo>
                <a:lnTo>
                  <a:pt x="220339" y="334255"/>
                </a:lnTo>
                <a:lnTo>
                  <a:pt x="276849" y="342637"/>
                </a:lnTo>
                <a:lnTo>
                  <a:pt x="287395" y="344042"/>
                </a:lnTo>
                <a:lnTo>
                  <a:pt x="329427" y="358389"/>
                </a:lnTo>
                <a:lnTo>
                  <a:pt x="369935" y="385440"/>
                </a:lnTo>
                <a:lnTo>
                  <a:pt x="398282" y="412872"/>
                </a:lnTo>
                <a:lnTo>
                  <a:pt x="424433" y="445769"/>
                </a:lnTo>
                <a:lnTo>
                  <a:pt x="454151" y="496180"/>
                </a:lnTo>
                <a:lnTo>
                  <a:pt x="477133" y="552568"/>
                </a:lnTo>
                <a:lnTo>
                  <a:pt x="489082" y="597407"/>
                </a:lnTo>
                <a:lnTo>
                  <a:pt x="489314" y="599491"/>
                </a:lnTo>
                <a:lnTo>
                  <a:pt x="498739" y="598529"/>
                </a:lnTo>
                <a:lnTo>
                  <a:pt x="486034" y="549270"/>
                </a:lnTo>
                <a:lnTo>
                  <a:pt x="462533" y="491608"/>
                </a:lnTo>
                <a:lnTo>
                  <a:pt x="431932" y="440054"/>
                </a:lnTo>
                <a:lnTo>
                  <a:pt x="405262" y="406395"/>
                </a:lnTo>
                <a:lnTo>
                  <a:pt x="375909" y="377951"/>
                </a:lnTo>
                <a:lnTo>
                  <a:pt x="344423" y="355722"/>
                </a:lnTo>
                <a:lnTo>
                  <a:pt x="299984" y="337053"/>
                </a:lnTo>
                <a:lnTo>
                  <a:pt x="266181" y="332731"/>
                </a:lnTo>
                <a:lnTo>
                  <a:pt x="255513" y="332231"/>
                </a:lnTo>
                <a:lnTo>
                  <a:pt x="213116" y="321432"/>
                </a:lnTo>
                <a:lnTo>
                  <a:pt x="172090" y="297429"/>
                </a:lnTo>
                <a:lnTo>
                  <a:pt x="143012" y="271902"/>
                </a:lnTo>
                <a:lnTo>
                  <a:pt x="107807" y="229361"/>
                </a:lnTo>
                <a:lnTo>
                  <a:pt x="77967" y="178938"/>
                </a:lnTo>
                <a:lnTo>
                  <a:pt x="54985" y="122681"/>
                </a:lnTo>
                <a:lnTo>
                  <a:pt x="43037" y="77842"/>
                </a:lnTo>
                <a:lnTo>
                  <a:pt x="42749" y="75376"/>
                </a:lnTo>
                <a:close/>
              </a:path>
              <a:path w="532129" h="675004">
                <a:moveTo>
                  <a:pt x="30083" y="0"/>
                </a:moveTo>
                <a:lnTo>
                  <a:pt x="0" y="79747"/>
                </a:lnTo>
                <a:lnTo>
                  <a:pt x="33243" y="76348"/>
                </a:lnTo>
                <a:lnTo>
                  <a:pt x="31882" y="63745"/>
                </a:lnTo>
                <a:lnTo>
                  <a:pt x="41269" y="62733"/>
                </a:lnTo>
                <a:lnTo>
                  <a:pt x="69808" y="62733"/>
                </a:lnTo>
                <a:lnTo>
                  <a:pt x="30083" y="0"/>
                </a:lnTo>
                <a:close/>
              </a:path>
              <a:path w="532129" h="675004">
                <a:moveTo>
                  <a:pt x="41269" y="62733"/>
                </a:moveTo>
                <a:lnTo>
                  <a:pt x="31882" y="63745"/>
                </a:lnTo>
                <a:lnTo>
                  <a:pt x="33243" y="76348"/>
                </a:lnTo>
                <a:lnTo>
                  <a:pt x="42749" y="75376"/>
                </a:lnTo>
                <a:lnTo>
                  <a:pt x="41269" y="62733"/>
                </a:lnTo>
                <a:close/>
              </a:path>
              <a:path w="532129" h="675004">
                <a:moveTo>
                  <a:pt x="69808" y="62733"/>
                </a:moveTo>
                <a:lnTo>
                  <a:pt x="41269" y="62733"/>
                </a:lnTo>
                <a:lnTo>
                  <a:pt x="42749" y="75376"/>
                </a:lnTo>
                <a:lnTo>
                  <a:pt x="75681" y="72008"/>
                </a:lnTo>
                <a:lnTo>
                  <a:pt x="69808" y="62733"/>
                </a:lnTo>
                <a:close/>
              </a:path>
            </a:pathLst>
          </a:custGeom>
          <a:solidFill>
            <a:srgbClr val="357DB8"/>
          </a:solidFill>
        </p:spPr>
        <p:txBody>
          <a:bodyPr wrap="square" lIns="0" tIns="0" rIns="0" bIns="0" rtlCol="0"/>
          <a:lstStyle/>
          <a:p>
            <a:endParaRPr/>
          </a:p>
        </p:txBody>
      </p:sp>
      <p:sp>
        <p:nvSpPr>
          <p:cNvPr id="17" name="object 21"/>
          <p:cNvSpPr/>
          <p:nvPr/>
        </p:nvSpPr>
        <p:spPr>
          <a:xfrm>
            <a:off x="4644438" y="3072589"/>
            <a:ext cx="3006090" cy="676910"/>
          </a:xfrm>
          <a:custGeom>
            <a:avLst/>
            <a:gdLst/>
            <a:ahLst/>
            <a:cxnLst/>
            <a:rect l="l" t="t" r="r" b="b"/>
            <a:pathLst>
              <a:path w="3006090" h="676910">
                <a:moveTo>
                  <a:pt x="47938" y="504435"/>
                </a:moveTo>
                <a:lnTo>
                  <a:pt x="40078" y="510197"/>
                </a:lnTo>
                <a:lnTo>
                  <a:pt x="41422" y="512063"/>
                </a:lnTo>
                <a:lnTo>
                  <a:pt x="42550" y="512063"/>
                </a:lnTo>
                <a:lnTo>
                  <a:pt x="58064" y="521207"/>
                </a:lnTo>
                <a:lnTo>
                  <a:pt x="76078" y="533399"/>
                </a:lnTo>
                <a:lnTo>
                  <a:pt x="96011" y="542543"/>
                </a:lnTo>
                <a:lnTo>
                  <a:pt x="117866" y="551687"/>
                </a:lnTo>
                <a:lnTo>
                  <a:pt x="141366" y="563879"/>
                </a:lnTo>
                <a:lnTo>
                  <a:pt x="166756" y="573023"/>
                </a:lnTo>
                <a:lnTo>
                  <a:pt x="193822" y="582167"/>
                </a:lnTo>
                <a:lnTo>
                  <a:pt x="222382" y="591311"/>
                </a:lnTo>
                <a:lnTo>
                  <a:pt x="252496" y="597407"/>
                </a:lnTo>
                <a:lnTo>
                  <a:pt x="283982" y="606551"/>
                </a:lnTo>
                <a:lnTo>
                  <a:pt x="316748" y="615695"/>
                </a:lnTo>
                <a:lnTo>
                  <a:pt x="385968" y="627887"/>
                </a:lnTo>
                <a:lnTo>
                  <a:pt x="422422" y="637031"/>
                </a:lnTo>
                <a:lnTo>
                  <a:pt x="497860" y="649223"/>
                </a:lnTo>
                <a:lnTo>
                  <a:pt x="536844" y="652271"/>
                </a:lnTo>
                <a:lnTo>
                  <a:pt x="576712" y="658367"/>
                </a:lnTo>
                <a:lnTo>
                  <a:pt x="617098" y="661415"/>
                </a:lnTo>
                <a:lnTo>
                  <a:pt x="658246" y="667511"/>
                </a:lnTo>
                <a:lnTo>
                  <a:pt x="783976" y="676655"/>
                </a:lnTo>
                <a:lnTo>
                  <a:pt x="998098" y="676655"/>
                </a:lnTo>
                <a:lnTo>
                  <a:pt x="1125108" y="667511"/>
                </a:lnTo>
                <a:lnTo>
                  <a:pt x="826922" y="667511"/>
                </a:lnTo>
                <a:lnTo>
                  <a:pt x="784494" y="664463"/>
                </a:lnTo>
                <a:lnTo>
                  <a:pt x="742340" y="664463"/>
                </a:lnTo>
                <a:lnTo>
                  <a:pt x="659129" y="658367"/>
                </a:lnTo>
                <a:lnTo>
                  <a:pt x="618134" y="652271"/>
                </a:lnTo>
                <a:lnTo>
                  <a:pt x="577870" y="649223"/>
                </a:lnTo>
                <a:lnTo>
                  <a:pt x="538246" y="643127"/>
                </a:lnTo>
                <a:lnTo>
                  <a:pt x="499262" y="640079"/>
                </a:lnTo>
                <a:lnTo>
                  <a:pt x="424068" y="627887"/>
                </a:lnTo>
                <a:lnTo>
                  <a:pt x="387857" y="618743"/>
                </a:lnTo>
                <a:lnTo>
                  <a:pt x="319034" y="606551"/>
                </a:lnTo>
                <a:lnTo>
                  <a:pt x="286268" y="597407"/>
                </a:lnTo>
                <a:lnTo>
                  <a:pt x="255026" y="588263"/>
                </a:lnTo>
                <a:lnTo>
                  <a:pt x="225186" y="582167"/>
                </a:lnTo>
                <a:lnTo>
                  <a:pt x="196870" y="573023"/>
                </a:lnTo>
                <a:lnTo>
                  <a:pt x="170078" y="563879"/>
                </a:lnTo>
                <a:lnTo>
                  <a:pt x="145054" y="554735"/>
                </a:lnTo>
                <a:lnTo>
                  <a:pt x="121676" y="542543"/>
                </a:lnTo>
                <a:lnTo>
                  <a:pt x="100340" y="533399"/>
                </a:lnTo>
                <a:lnTo>
                  <a:pt x="80771" y="524255"/>
                </a:lnTo>
                <a:lnTo>
                  <a:pt x="63398" y="515111"/>
                </a:lnTo>
                <a:lnTo>
                  <a:pt x="51671" y="505967"/>
                </a:lnTo>
                <a:lnTo>
                  <a:pt x="49042" y="505967"/>
                </a:lnTo>
                <a:lnTo>
                  <a:pt x="47938" y="504435"/>
                </a:lnTo>
                <a:close/>
              </a:path>
              <a:path w="3006090" h="676910">
                <a:moveTo>
                  <a:pt x="2442850" y="0"/>
                </a:moveTo>
                <a:lnTo>
                  <a:pt x="2387345" y="0"/>
                </a:lnTo>
                <a:lnTo>
                  <a:pt x="2277252" y="12191"/>
                </a:lnTo>
                <a:lnTo>
                  <a:pt x="2171334" y="36575"/>
                </a:lnTo>
                <a:lnTo>
                  <a:pt x="2145944" y="45719"/>
                </a:lnTo>
                <a:lnTo>
                  <a:pt x="2121164" y="51815"/>
                </a:lnTo>
                <a:lnTo>
                  <a:pt x="2096902" y="64007"/>
                </a:lnTo>
                <a:lnTo>
                  <a:pt x="2073401" y="73151"/>
                </a:lnTo>
                <a:lnTo>
                  <a:pt x="2050541" y="82295"/>
                </a:lnTo>
                <a:lnTo>
                  <a:pt x="2007107" y="106679"/>
                </a:lnTo>
                <a:lnTo>
                  <a:pt x="1967118" y="131063"/>
                </a:lnTo>
                <a:lnTo>
                  <a:pt x="1930907" y="155447"/>
                </a:lnTo>
                <a:lnTo>
                  <a:pt x="1899178" y="185927"/>
                </a:lnTo>
                <a:lnTo>
                  <a:pt x="1884944" y="198119"/>
                </a:lnTo>
                <a:lnTo>
                  <a:pt x="1860438" y="228599"/>
                </a:lnTo>
                <a:lnTo>
                  <a:pt x="1833890" y="274319"/>
                </a:lnTo>
                <a:lnTo>
                  <a:pt x="1821179" y="323087"/>
                </a:lnTo>
                <a:lnTo>
                  <a:pt x="1820052" y="347471"/>
                </a:lnTo>
                <a:lnTo>
                  <a:pt x="1819168" y="353567"/>
                </a:lnTo>
                <a:lnTo>
                  <a:pt x="1817644" y="362711"/>
                </a:lnTo>
                <a:lnTo>
                  <a:pt x="1815480" y="368807"/>
                </a:lnTo>
                <a:lnTo>
                  <a:pt x="1812676" y="374903"/>
                </a:lnTo>
                <a:lnTo>
                  <a:pt x="1809384" y="384047"/>
                </a:lnTo>
                <a:lnTo>
                  <a:pt x="1805177" y="390143"/>
                </a:lnTo>
                <a:lnTo>
                  <a:pt x="1800758" y="399287"/>
                </a:lnTo>
                <a:lnTo>
                  <a:pt x="1795546" y="405383"/>
                </a:lnTo>
                <a:lnTo>
                  <a:pt x="1789816" y="414527"/>
                </a:lnTo>
                <a:lnTo>
                  <a:pt x="1776618" y="429767"/>
                </a:lnTo>
                <a:lnTo>
                  <a:pt x="1761256" y="445007"/>
                </a:lnTo>
                <a:lnTo>
                  <a:pt x="1743852" y="457199"/>
                </a:lnTo>
                <a:lnTo>
                  <a:pt x="1724405" y="472439"/>
                </a:lnTo>
                <a:lnTo>
                  <a:pt x="1702948" y="487679"/>
                </a:lnTo>
                <a:lnTo>
                  <a:pt x="1679600" y="499871"/>
                </a:lnTo>
                <a:lnTo>
                  <a:pt x="1654576" y="515111"/>
                </a:lnTo>
                <a:lnTo>
                  <a:pt x="1599437" y="539495"/>
                </a:lnTo>
                <a:lnTo>
                  <a:pt x="1538356" y="563879"/>
                </a:lnTo>
                <a:lnTo>
                  <a:pt x="1471818" y="588263"/>
                </a:lnTo>
                <a:lnTo>
                  <a:pt x="1400555" y="606551"/>
                </a:lnTo>
                <a:lnTo>
                  <a:pt x="1286530" y="633983"/>
                </a:lnTo>
                <a:lnTo>
                  <a:pt x="1124224" y="658367"/>
                </a:lnTo>
                <a:lnTo>
                  <a:pt x="997854" y="667511"/>
                </a:lnTo>
                <a:lnTo>
                  <a:pt x="1125108" y="667511"/>
                </a:lnTo>
                <a:lnTo>
                  <a:pt x="1288176" y="643127"/>
                </a:lnTo>
                <a:lnTo>
                  <a:pt x="1402841" y="615695"/>
                </a:lnTo>
                <a:lnTo>
                  <a:pt x="1474469" y="597407"/>
                </a:lnTo>
                <a:lnTo>
                  <a:pt x="1541525" y="573023"/>
                </a:lnTo>
                <a:lnTo>
                  <a:pt x="1603126" y="548639"/>
                </a:lnTo>
                <a:lnTo>
                  <a:pt x="1658752" y="521207"/>
                </a:lnTo>
                <a:lnTo>
                  <a:pt x="1684172" y="509015"/>
                </a:lnTo>
                <a:lnTo>
                  <a:pt x="1707794" y="493775"/>
                </a:lnTo>
                <a:lnTo>
                  <a:pt x="1729618" y="481583"/>
                </a:lnTo>
                <a:lnTo>
                  <a:pt x="1749551" y="466343"/>
                </a:lnTo>
                <a:lnTo>
                  <a:pt x="1767474" y="451103"/>
                </a:lnTo>
                <a:lnTo>
                  <a:pt x="1783354" y="435863"/>
                </a:lnTo>
                <a:lnTo>
                  <a:pt x="1796948" y="420623"/>
                </a:lnTo>
                <a:lnTo>
                  <a:pt x="1803044" y="411479"/>
                </a:lnTo>
                <a:lnTo>
                  <a:pt x="1808622" y="405383"/>
                </a:lnTo>
                <a:lnTo>
                  <a:pt x="1813438" y="396239"/>
                </a:lnTo>
                <a:lnTo>
                  <a:pt x="1817644" y="387095"/>
                </a:lnTo>
                <a:lnTo>
                  <a:pt x="1821332" y="380999"/>
                </a:lnTo>
                <a:lnTo>
                  <a:pt x="1824380" y="371855"/>
                </a:lnTo>
                <a:lnTo>
                  <a:pt x="1826788" y="362711"/>
                </a:lnTo>
                <a:lnTo>
                  <a:pt x="1828434" y="356615"/>
                </a:lnTo>
                <a:lnTo>
                  <a:pt x="1829440" y="347471"/>
                </a:lnTo>
                <a:lnTo>
                  <a:pt x="1829836" y="338327"/>
                </a:lnTo>
                <a:lnTo>
                  <a:pt x="1830720" y="323087"/>
                </a:lnTo>
                <a:lnTo>
                  <a:pt x="1833250" y="307847"/>
                </a:lnTo>
                <a:lnTo>
                  <a:pt x="1837334" y="292607"/>
                </a:lnTo>
                <a:lnTo>
                  <a:pt x="1842790" y="277367"/>
                </a:lnTo>
                <a:lnTo>
                  <a:pt x="1849892" y="265175"/>
                </a:lnTo>
                <a:lnTo>
                  <a:pt x="1858396" y="249935"/>
                </a:lnTo>
                <a:lnTo>
                  <a:pt x="1868302" y="234695"/>
                </a:lnTo>
                <a:lnTo>
                  <a:pt x="1879610" y="219455"/>
                </a:lnTo>
                <a:lnTo>
                  <a:pt x="1892198" y="204215"/>
                </a:lnTo>
                <a:lnTo>
                  <a:pt x="1906036" y="192023"/>
                </a:lnTo>
                <a:lnTo>
                  <a:pt x="1920880" y="176783"/>
                </a:lnTo>
                <a:lnTo>
                  <a:pt x="1937003" y="164591"/>
                </a:lnTo>
                <a:lnTo>
                  <a:pt x="1954286" y="149351"/>
                </a:lnTo>
                <a:lnTo>
                  <a:pt x="1972574" y="137159"/>
                </a:lnTo>
                <a:lnTo>
                  <a:pt x="1991746" y="124967"/>
                </a:lnTo>
                <a:lnTo>
                  <a:pt x="2011954" y="112775"/>
                </a:lnTo>
                <a:lnTo>
                  <a:pt x="2032894" y="103631"/>
                </a:lnTo>
                <a:lnTo>
                  <a:pt x="2054748" y="91439"/>
                </a:lnTo>
                <a:lnTo>
                  <a:pt x="2077364" y="82295"/>
                </a:lnTo>
                <a:lnTo>
                  <a:pt x="2100590" y="70103"/>
                </a:lnTo>
                <a:lnTo>
                  <a:pt x="2124608" y="60959"/>
                </a:lnTo>
                <a:lnTo>
                  <a:pt x="2149114" y="54863"/>
                </a:lnTo>
                <a:lnTo>
                  <a:pt x="2174260" y="45719"/>
                </a:lnTo>
                <a:lnTo>
                  <a:pt x="2278898" y="21335"/>
                </a:lnTo>
                <a:lnTo>
                  <a:pt x="2387864" y="9143"/>
                </a:lnTo>
                <a:lnTo>
                  <a:pt x="2552852" y="9143"/>
                </a:lnTo>
                <a:lnTo>
                  <a:pt x="2498232" y="3047"/>
                </a:lnTo>
                <a:lnTo>
                  <a:pt x="2470678" y="3047"/>
                </a:lnTo>
                <a:lnTo>
                  <a:pt x="2442850" y="0"/>
                </a:lnTo>
                <a:close/>
              </a:path>
              <a:path w="3006090" h="676910">
                <a:moveTo>
                  <a:pt x="0" y="445007"/>
                </a:moveTo>
                <a:lnTo>
                  <a:pt x="12588" y="530351"/>
                </a:lnTo>
                <a:lnTo>
                  <a:pt x="40078" y="510197"/>
                </a:lnTo>
                <a:lnTo>
                  <a:pt x="32644" y="499871"/>
                </a:lnTo>
                <a:lnTo>
                  <a:pt x="40264" y="493775"/>
                </a:lnTo>
                <a:lnTo>
                  <a:pt x="62477" y="493775"/>
                </a:lnTo>
                <a:lnTo>
                  <a:pt x="74950" y="484631"/>
                </a:lnTo>
                <a:lnTo>
                  <a:pt x="0" y="445007"/>
                </a:lnTo>
                <a:close/>
              </a:path>
              <a:path w="3006090" h="676910">
                <a:moveTo>
                  <a:pt x="40264" y="493775"/>
                </a:moveTo>
                <a:lnTo>
                  <a:pt x="32644" y="499871"/>
                </a:lnTo>
                <a:lnTo>
                  <a:pt x="40078" y="510197"/>
                </a:lnTo>
                <a:lnTo>
                  <a:pt x="47938" y="504435"/>
                </a:lnTo>
                <a:lnTo>
                  <a:pt x="40264" y="493775"/>
                </a:lnTo>
                <a:close/>
              </a:path>
              <a:path w="3006090" h="676910">
                <a:moveTo>
                  <a:pt x="48849" y="503767"/>
                </a:moveTo>
                <a:lnTo>
                  <a:pt x="48290" y="504177"/>
                </a:lnTo>
                <a:lnTo>
                  <a:pt x="49042" y="505967"/>
                </a:lnTo>
                <a:lnTo>
                  <a:pt x="51671" y="505967"/>
                </a:lnTo>
                <a:lnTo>
                  <a:pt x="48849" y="503767"/>
                </a:lnTo>
                <a:close/>
              </a:path>
              <a:path w="3006090" h="676910">
                <a:moveTo>
                  <a:pt x="62477" y="493775"/>
                </a:moveTo>
                <a:lnTo>
                  <a:pt x="40264" y="493775"/>
                </a:lnTo>
                <a:lnTo>
                  <a:pt x="47938" y="504435"/>
                </a:lnTo>
                <a:lnTo>
                  <a:pt x="48290" y="504177"/>
                </a:lnTo>
                <a:lnTo>
                  <a:pt x="47762" y="502919"/>
                </a:lnTo>
                <a:lnTo>
                  <a:pt x="50005" y="502919"/>
                </a:lnTo>
                <a:lnTo>
                  <a:pt x="62477" y="493775"/>
                </a:lnTo>
                <a:close/>
              </a:path>
              <a:path w="3006090" h="676910">
                <a:moveTo>
                  <a:pt x="47762" y="502919"/>
                </a:moveTo>
                <a:lnTo>
                  <a:pt x="48290" y="504177"/>
                </a:lnTo>
                <a:lnTo>
                  <a:pt x="48849" y="503767"/>
                </a:lnTo>
                <a:lnTo>
                  <a:pt x="47762" y="502919"/>
                </a:lnTo>
                <a:close/>
              </a:path>
              <a:path w="3006090" h="676910">
                <a:moveTo>
                  <a:pt x="50005" y="502919"/>
                </a:moveTo>
                <a:lnTo>
                  <a:pt x="47762" y="502919"/>
                </a:lnTo>
                <a:lnTo>
                  <a:pt x="48849" y="503767"/>
                </a:lnTo>
                <a:lnTo>
                  <a:pt x="50005" y="502919"/>
                </a:lnTo>
                <a:close/>
              </a:path>
              <a:path w="3006090" h="676910">
                <a:moveTo>
                  <a:pt x="2966318" y="168625"/>
                </a:moveTo>
                <a:lnTo>
                  <a:pt x="2937266" y="182879"/>
                </a:lnTo>
                <a:lnTo>
                  <a:pt x="3005206" y="234695"/>
                </a:lnTo>
                <a:lnTo>
                  <a:pt x="3005460" y="179831"/>
                </a:lnTo>
                <a:lnTo>
                  <a:pt x="2973080" y="179831"/>
                </a:lnTo>
                <a:lnTo>
                  <a:pt x="2966318" y="168625"/>
                </a:lnTo>
                <a:close/>
              </a:path>
              <a:path w="3006090" h="676910">
                <a:moveTo>
                  <a:pt x="2974479" y="164621"/>
                </a:moveTo>
                <a:lnTo>
                  <a:pt x="2966318" y="168625"/>
                </a:lnTo>
                <a:lnTo>
                  <a:pt x="2973080" y="179831"/>
                </a:lnTo>
                <a:lnTo>
                  <a:pt x="2981096" y="173735"/>
                </a:lnTo>
                <a:lnTo>
                  <a:pt x="2974479" y="164621"/>
                </a:lnTo>
                <a:close/>
              </a:path>
              <a:path w="3006090" h="676910">
                <a:moveTo>
                  <a:pt x="3005602" y="149351"/>
                </a:moveTo>
                <a:lnTo>
                  <a:pt x="2974479" y="164621"/>
                </a:lnTo>
                <a:lnTo>
                  <a:pt x="2981096" y="173735"/>
                </a:lnTo>
                <a:lnTo>
                  <a:pt x="2973080" y="179831"/>
                </a:lnTo>
                <a:lnTo>
                  <a:pt x="3005460" y="179831"/>
                </a:lnTo>
                <a:lnTo>
                  <a:pt x="3005602" y="149351"/>
                </a:lnTo>
                <a:close/>
              </a:path>
              <a:path w="3006090" h="676910">
                <a:moveTo>
                  <a:pt x="2972244" y="161543"/>
                </a:moveTo>
                <a:lnTo>
                  <a:pt x="2962046" y="161543"/>
                </a:lnTo>
                <a:lnTo>
                  <a:pt x="2966318" y="168625"/>
                </a:lnTo>
                <a:lnTo>
                  <a:pt x="2974479" y="164621"/>
                </a:lnTo>
                <a:lnTo>
                  <a:pt x="2972244" y="161543"/>
                </a:lnTo>
                <a:close/>
              </a:path>
              <a:path w="3006090" h="676910">
                <a:moveTo>
                  <a:pt x="2552852" y="9143"/>
                </a:moveTo>
                <a:lnTo>
                  <a:pt x="2442728" y="9143"/>
                </a:lnTo>
                <a:lnTo>
                  <a:pt x="2470282" y="12191"/>
                </a:lnTo>
                <a:lnTo>
                  <a:pt x="2497714" y="12191"/>
                </a:lnTo>
                <a:lnTo>
                  <a:pt x="2578607" y="21335"/>
                </a:lnTo>
                <a:lnTo>
                  <a:pt x="2681752" y="39623"/>
                </a:lnTo>
                <a:lnTo>
                  <a:pt x="2706380" y="45719"/>
                </a:lnTo>
                <a:lnTo>
                  <a:pt x="2753624" y="57911"/>
                </a:lnTo>
                <a:lnTo>
                  <a:pt x="2776362" y="67055"/>
                </a:lnTo>
                <a:lnTo>
                  <a:pt x="2798216" y="73151"/>
                </a:lnTo>
                <a:lnTo>
                  <a:pt x="2819156" y="82295"/>
                </a:lnTo>
                <a:lnTo>
                  <a:pt x="2839364" y="88391"/>
                </a:lnTo>
                <a:lnTo>
                  <a:pt x="2858658" y="97535"/>
                </a:lnTo>
                <a:lnTo>
                  <a:pt x="2894075" y="115823"/>
                </a:lnTo>
                <a:lnTo>
                  <a:pt x="2939186" y="143255"/>
                </a:lnTo>
                <a:lnTo>
                  <a:pt x="2962930" y="164591"/>
                </a:lnTo>
                <a:lnTo>
                  <a:pt x="2962046" y="161543"/>
                </a:lnTo>
                <a:lnTo>
                  <a:pt x="2972244" y="161543"/>
                </a:lnTo>
                <a:lnTo>
                  <a:pt x="2970032" y="158495"/>
                </a:lnTo>
                <a:lnTo>
                  <a:pt x="2969788" y="158495"/>
                </a:lnTo>
                <a:lnTo>
                  <a:pt x="2969513" y="155447"/>
                </a:lnTo>
                <a:lnTo>
                  <a:pt x="2969148" y="155447"/>
                </a:lnTo>
                <a:lnTo>
                  <a:pt x="2957474" y="146303"/>
                </a:lnTo>
                <a:lnTo>
                  <a:pt x="2944520" y="137159"/>
                </a:lnTo>
                <a:lnTo>
                  <a:pt x="2898526" y="106679"/>
                </a:lnTo>
                <a:lnTo>
                  <a:pt x="2862468" y="88391"/>
                </a:lnTo>
                <a:lnTo>
                  <a:pt x="2822600" y="73151"/>
                </a:lnTo>
                <a:lnTo>
                  <a:pt x="2801264" y="64007"/>
                </a:lnTo>
                <a:lnTo>
                  <a:pt x="2779166" y="57911"/>
                </a:lnTo>
                <a:lnTo>
                  <a:pt x="2756306" y="48767"/>
                </a:lnTo>
                <a:lnTo>
                  <a:pt x="2708544" y="36575"/>
                </a:lnTo>
                <a:lnTo>
                  <a:pt x="2683642" y="30479"/>
                </a:lnTo>
                <a:lnTo>
                  <a:pt x="2579766" y="12191"/>
                </a:lnTo>
                <a:lnTo>
                  <a:pt x="2552852" y="9143"/>
                </a:lnTo>
                <a:close/>
              </a:path>
            </a:pathLst>
          </a:custGeom>
          <a:solidFill>
            <a:srgbClr val="357DB8"/>
          </a:solidFill>
        </p:spPr>
        <p:txBody>
          <a:bodyPr wrap="square" lIns="0" tIns="0" rIns="0" bIns="0" rtlCol="0"/>
          <a:lstStyle/>
          <a:p>
            <a:endParaRPr/>
          </a:p>
        </p:txBody>
      </p:sp>
      <p:sp>
        <p:nvSpPr>
          <p:cNvPr id="18" name="object 7"/>
          <p:cNvSpPr/>
          <p:nvPr/>
        </p:nvSpPr>
        <p:spPr>
          <a:xfrm>
            <a:off x="4711388" y="4348740"/>
            <a:ext cx="870191" cy="1632203"/>
          </a:xfrm>
          <a:prstGeom prst="rect">
            <a:avLst/>
          </a:prstGeom>
          <a:blipFill>
            <a:blip r:embed="rId2" cstate="print"/>
            <a:stretch>
              <a:fillRect/>
            </a:stretch>
          </a:blipFill>
        </p:spPr>
        <p:txBody>
          <a:bodyPr wrap="square" lIns="0" tIns="0" rIns="0" bIns="0" rtlCol="0"/>
          <a:lstStyle/>
          <a:p>
            <a:endParaRPr/>
          </a:p>
        </p:txBody>
      </p:sp>
      <p:sp>
        <p:nvSpPr>
          <p:cNvPr id="19" name="矩形 18"/>
          <p:cNvSpPr/>
          <p:nvPr/>
        </p:nvSpPr>
        <p:spPr>
          <a:xfrm>
            <a:off x="534968" y="1404872"/>
            <a:ext cx="3482290" cy="938719"/>
          </a:xfrm>
          <a:prstGeom prst="rect">
            <a:avLst/>
          </a:prstGeom>
        </p:spPr>
        <p:txBody>
          <a:bodyPr wrap="square">
            <a:spAutoFit/>
          </a:bodyPr>
          <a:lstStyle/>
          <a:p>
            <a:pPr marL="76200">
              <a:lnSpc>
                <a:spcPct val="100000"/>
              </a:lnSpc>
            </a:pPr>
            <a:r>
              <a:rPr lang="en-US" altLang="zh-TW" sz="2000" dirty="0" smtClean="0">
                <a:solidFill>
                  <a:srgbClr val="252525"/>
                </a:solidFill>
                <a:latin typeface="Microsoft JhengHei"/>
                <a:cs typeface="Microsoft JhengHei"/>
              </a:rPr>
              <a:t>Hadoop</a:t>
            </a:r>
            <a:r>
              <a:rPr lang="zh-TW" altLang="en-US" sz="2000" dirty="0" smtClean="0">
                <a:solidFill>
                  <a:srgbClr val="252525"/>
                </a:solidFill>
                <a:latin typeface="Microsoft JhengHei"/>
                <a:cs typeface="Microsoft JhengHei"/>
              </a:rPr>
              <a:t>：</a:t>
            </a:r>
            <a:endParaRPr lang="zh-TW" altLang="en-US" sz="2000" dirty="0">
              <a:latin typeface="Microsoft JhengHei"/>
              <a:cs typeface="Microsoft JhengHei"/>
            </a:endParaRPr>
          </a:p>
          <a:p>
            <a:pPr marL="355600" indent="-342900">
              <a:lnSpc>
                <a:spcPts val="2075"/>
              </a:lnSpc>
              <a:spcBef>
                <a:spcPts val="5"/>
              </a:spcBef>
              <a:buFont typeface="Wingdings" panose="05000000000000000000" pitchFamily="2" charset="2"/>
              <a:buChar char="p"/>
              <a:tabLst>
                <a:tab pos="469900" algn="l"/>
              </a:tabLst>
            </a:pPr>
            <a:r>
              <a:rPr lang="zh-TW" altLang="en-US" sz="2000" spc="35" dirty="0" smtClean="0">
                <a:solidFill>
                  <a:srgbClr val="252525"/>
                </a:solidFill>
                <a:latin typeface="Wingdings"/>
                <a:cs typeface="Wingdings"/>
              </a:rPr>
              <a:t>分散式儲存</a:t>
            </a:r>
            <a:endParaRPr lang="en-US" altLang="zh-TW" sz="2000" spc="35" dirty="0">
              <a:solidFill>
                <a:srgbClr val="252525"/>
              </a:solidFill>
              <a:latin typeface="Wingdings"/>
              <a:cs typeface="Wingdings"/>
            </a:endParaRPr>
          </a:p>
          <a:p>
            <a:pPr marL="355600" indent="-342900">
              <a:lnSpc>
                <a:spcPts val="2075"/>
              </a:lnSpc>
              <a:spcBef>
                <a:spcPts val="5"/>
              </a:spcBef>
              <a:buFont typeface="Wingdings" panose="05000000000000000000" pitchFamily="2" charset="2"/>
              <a:buChar char="p"/>
              <a:tabLst>
                <a:tab pos="469900" algn="l"/>
              </a:tabLst>
            </a:pPr>
            <a:r>
              <a:rPr lang="zh-TW" altLang="en-US" sz="2000" spc="145" dirty="0" smtClean="0">
                <a:solidFill>
                  <a:srgbClr val="252525"/>
                </a:solidFill>
                <a:latin typeface="Microsoft JhengHei"/>
                <a:cs typeface="Microsoft JhengHei"/>
              </a:rPr>
              <a:t>平行化運算</a:t>
            </a:r>
            <a:endParaRPr lang="zh-TW" altLang="en-US" sz="2000" dirty="0">
              <a:latin typeface="Microsoft JhengHei"/>
              <a:cs typeface="Microsoft JhengHei"/>
            </a:endParaRPr>
          </a:p>
        </p:txBody>
      </p:sp>
      <p:sp>
        <p:nvSpPr>
          <p:cNvPr id="3" name="文字方塊 2"/>
          <p:cNvSpPr txBox="1"/>
          <p:nvPr/>
        </p:nvSpPr>
        <p:spPr>
          <a:xfrm>
            <a:off x="1463130" y="5701436"/>
            <a:ext cx="1649460" cy="369332"/>
          </a:xfrm>
          <a:prstGeom prst="rect">
            <a:avLst/>
          </a:prstGeom>
          <a:noFill/>
        </p:spPr>
        <p:txBody>
          <a:bodyPr wrap="none" rtlCol="0">
            <a:spAutoFit/>
          </a:bodyPr>
          <a:lstStyle/>
          <a:p>
            <a:r>
              <a:rPr kumimoji="1" lang="en-US" altLang="zh-TW" dirty="0" smtClean="0"/>
              <a:t>10.120.37.112</a:t>
            </a:r>
            <a:endParaRPr kumimoji="1" lang="zh-TW" altLang="en-US" dirty="0"/>
          </a:p>
        </p:txBody>
      </p:sp>
      <p:sp>
        <p:nvSpPr>
          <p:cNvPr id="20" name="矩形 19"/>
          <p:cNvSpPr/>
          <p:nvPr/>
        </p:nvSpPr>
        <p:spPr>
          <a:xfrm>
            <a:off x="4250746" y="5996761"/>
            <a:ext cx="1791476" cy="369332"/>
          </a:xfrm>
          <a:prstGeom prst="rect">
            <a:avLst/>
          </a:prstGeom>
        </p:spPr>
        <p:txBody>
          <a:bodyPr wrap="none">
            <a:spAutoFit/>
          </a:bodyPr>
          <a:lstStyle/>
          <a:p>
            <a:r>
              <a:rPr lang="en-US" altLang="zh-TW" b="1" dirty="0" smtClean="0"/>
              <a:t>10.120.37.103</a:t>
            </a:r>
            <a:endParaRPr lang="en-US" altLang="zh-TW" b="1" dirty="0"/>
          </a:p>
        </p:txBody>
      </p:sp>
      <p:sp>
        <p:nvSpPr>
          <p:cNvPr id="21" name="矩形 20"/>
          <p:cNvSpPr/>
          <p:nvPr/>
        </p:nvSpPr>
        <p:spPr>
          <a:xfrm>
            <a:off x="6884684" y="4953038"/>
            <a:ext cx="1791476" cy="369332"/>
          </a:xfrm>
          <a:prstGeom prst="rect">
            <a:avLst/>
          </a:prstGeom>
        </p:spPr>
        <p:txBody>
          <a:bodyPr wrap="none">
            <a:spAutoFit/>
          </a:bodyPr>
          <a:lstStyle/>
          <a:p>
            <a:r>
              <a:rPr lang="en-US" altLang="zh-TW" b="1" dirty="0" smtClean="0"/>
              <a:t>10.120.37.130</a:t>
            </a:r>
            <a:endParaRPr lang="en-US" altLang="zh-TW" b="1" dirty="0"/>
          </a:p>
        </p:txBody>
      </p:sp>
      <p:sp>
        <p:nvSpPr>
          <p:cNvPr id="22" name="矩形 21"/>
          <p:cNvSpPr/>
          <p:nvPr/>
        </p:nvSpPr>
        <p:spPr>
          <a:xfrm>
            <a:off x="3702703" y="1220206"/>
            <a:ext cx="1791476" cy="369332"/>
          </a:xfrm>
          <a:prstGeom prst="rect">
            <a:avLst/>
          </a:prstGeom>
        </p:spPr>
        <p:txBody>
          <a:bodyPr wrap="none">
            <a:spAutoFit/>
          </a:bodyPr>
          <a:lstStyle/>
          <a:p>
            <a:r>
              <a:rPr lang="en-US" altLang="zh-TW" b="1" dirty="0" smtClean="0"/>
              <a:t>10.120.37.208</a:t>
            </a:r>
            <a:endParaRPr lang="en-US" altLang="zh-TW" b="1" dirty="0"/>
          </a:p>
        </p:txBody>
      </p:sp>
    </p:spTree>
    <p:extLst>
      <p:ext uri="{BB962C8B-B14F-4D97-AF65-F5344CB8AC3E}">
        <p14:creationId xmlns:p14="http://schemas.microsoft.com/office/powerpoint/2010/main" val="9526838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8393" y="141942"/>
            <a:ext cx="8596668" cy="1320800"/>
          </a:xfrm>
        </p:spPr>
        <p:txBody>
          <a:bodyPr>
            <a:normAutofit/>
          </a:bodyPr>
          <a:lstStyle/>
          <a:p>
            <a:r>
              <a:rPr lang="en-US" altLang="zh-TW" dirty="0" smtClean="0"/>
              <a:t>Cloudera:</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10" y="906930"/>
            <a:ext cx="8321937" cy="3418885"/>
          </a:xfrm>
          <a:prstGeom prst="rect">
            <a:avLst/>
          </a:prstGeom>
          <a:scene3d>
            <a:camera prst="orthographicFront"/>
            <a:lightRig rig="threePt" dir="t"/>
          </a:scene3d>
          <a:sp3d>
            <a:bevelT/>
          </a:sp3d>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829" y="4560439"/>
            <a:ext cx="8214668" cy="2033792"/>
          </a:xfrm>
          <a:prstGeom prst="rect">
            <a:avLst/>
          </a:prstGeom>
          <a:scene3d>
            <a:camera prst="orthographicFront"/>
            <a:lightRig rig="threePt" dir="t"/>
          </a:scene3d>
          <a:sp3d>
            <a:bevelT/>
          </a:sp3d>
        </p:spPr>
      </p:pic>
    </p:spTree>
    <p:extLst>
      <p:ext uri="{BB962C8B-B14F-4D97-AF65-F5344CB8AC3E}">
        <p14:creationId xmlns:p14="http://schemas.microsoft.com/office/powerpoint/2010/main" val="42453702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775" t="23352" r="-388" b="-23530"/>
          <a:stretch/>
        </p:blipFill>
        <p:spPr>
          <a:xfrm>
            <a:off x="3499541" y="-89654"/>
            <a:ext cx="7235687" cy="5426765"/>
          </a:xfrm>
          <a:prstGeom prst="rect">
            <a:avLst/>
          </a:prstGeom>
        </p:spPr>
      </p:pic>
      <p:sp>
        <p:nvSpPr>
          <p:cNvPr id="2" name="標題 1"/>
          <p:cNvSpPr>
            <a:spLocks noGrp="1"/>
          </p:cNvSpPr>
          <p:nvPr>
            <p:ph type="title"/>
          </p:nvPr>
        </p:nvSpPr>
        <p:spPr/>
        <p:txBody>
          <a:bodyPr/>
          <a:lstStyle/>
          <a:p>
            <a:r>
              <a:rPr lang="en-US" altLang="zh-TW" u="sng" dirty="0" smtClean="0"/>
              <a:t>Spark:</a:t>
            </a:r>
            <a:endParaRPr lang="zh-TW" altLang="en-US" u="sng"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18" y="3536865"/>
            <a:ext cx="4253150" cy="2992718"/>
          </a:xfrm>
          <a:prstGeom prst="rect">
            <a:avLst/>
          </a:prstGeom>
          <a:scene3d>
            <a:camera prst="orthographicFront"/>
            <a:lightRig rig="threePt" dir="t"/>
          </a:scene3d>
          <a:sp3d>
            <a:bevelT/>
          </a:sp3d>
        </p:spPr>
      </p:pic>
      <p:sp>
        <p:nvSpPr>
          <p:cNvPr id="3" name="矩形 2"/>
          <p:cNvSpPr/>
          <p:nvPr/>
        </p:nvSpPr>
        <p:spPr>
          <a:xfrm>
            <a:off x="677334" y="6040315"/>
            <a:ext cx="2505807" cy="48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335904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3739" y="1244767"/>
            <a:ext cx="8596668" cy="1320800"/>
          </a:xfrm>
        </p:spPr>
        <p:txBody>
          <a:bodyPr/>
          <a:lstStyle/>
          <a:p>
            <a:r>
              <a:rPr lang="en-US" altLang="zh-TW" u="sng" dirty="0" smtClean="0"/>
              <a:t>Spark – Streaming:</a:t>
            </a:r>
            <a:endParaRPr lang="zh-TW" altLang="en-US" u="sng"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370" y="2991771"/>
            <a:ext cx="7347145" cy="2363305"/>
          </a:xfrm>
          <a:prstGeom prst="rect">
            <a:avLst/>
          </a:prstGeom>
        </p:spPr>
      </p:pic>
      <p:sp>
        <p:nvSpPr>
          <p:cNvPr id="6" name="object 5"/>
          <p:cNvSpPr/>
          <p:nvPr/>
        </p:nvSpPr>
        <p:spPr>
          <a:xfrm>
            <a:off x="221779" y="4011679"/>
            <a:ext cx="891539" cy="908303"/>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9096567" y="3900074"/>
            <a:ext cx="891539" cy="90830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301249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88593" y="2453795"/>
            <a:ext cx="7766936" cy="1646302"/>
          </a:xfrm>
        </p:spPr>
        <p:txBody>
          <a:bodyPr/>
          <a:lstStyle/>
          <a:p>
            <a:r>
              <a:rPr lang="en-US" altLang="zh-TW" spc="-10" dirty="0" smtClean="0"/>
              <a:t>Amazon</a:t>
            </a:r>
            <a:r>
              <a:rPr lang="zh-TW" altLang="en-US" spc="-10" dirty="0" smtClean="0"/>
              <a:t> </a:t>
            </a:r>
            <a:r>
              <a:rPr lang="en-US" altLang="zh-TW" spc="-10" dirty="0" smtClean="0"/>
              <a:t>–</a:t>
            </a:r>
            <a:r>
              <a:rPr lang="zh-TW" altLang="en-US" spc="-10" dirty="0" smtClean="0"/>
              <a:t> </a:t>
            </a:r>
            <a:r>
              <a:rPr lang="en-US" altLang="zh-TW" spc="-10" dirty="0" smtClean="0"/>
              <a:t>AWS &amp; Docker</a:t>
            </a:r>
            <a:endParaRPr kumimoji="1" lang="zh-TW" altLang="en-US" dirty="0"/>
          </a:p>
        </p:txBody>
      </p:sp>
    </p:spTree>
    <p:extLst>
      <p:ext uri="{BB962C8B-B14F-4D97-AF65-F5344CB8AC3E}">
        <p14:creationId xmlns:p14="http://schemas.microsoft.com/office/powerpoint/2010/main" val="17419630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u="sng" dirty="0" smtClean="0"/>
              <a:t>專題架構：</a:t>
            </a:r>
            <a:endParaRPr kumimoji="1" lang="zh-TW" altLang="en-US" dirty="0"/>
          </a:p>
        </p:txBody>
      </p:sp>
      <p:grpSp>
        <p:nvGrpSpPr>
          <p:cNvPr id="4" name="群組 3"/>
          <p:cNvGrpSpPr/>
          <p:nvPr/>
        </p:nvGrpSpPr>
        <p:grpSpPr>
          <a:xfrm rot="16200000">
            <a:off x="2506074" y="863267"/>
            <a:ext cx="1190009" cy="2242585"/>
            <a:chOff x="10416" y="-82804"/>
            <a:chExt cx="1241992" cy="2114740"/>
          </a:xfrm>
        </p:grpSpPr>
        <p:sp>
          <p:nvSpPr>
            <p:cNvPr id="8" name="＞形箭號 7"/>
            <p:cNvSpPr/>
            <p:nvPr/>
          </p:nvSpPr>
          <p:spPr>
            <a:xfrm rot="5400000">
              <a:off x="-255726" y="183338"/>
              <a:ext cx="1774275"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形箭號 4"/>
            <p:cNvSpPr/>
            <p:nvPr/>
          </p:nvSpPr>
          <p:spPr>
            <a:xfrm rot="5400000">
              <a:off x="-369420" y="776778"/>
              <a:ext cx="1990087" cy="520230"/>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2000" kern="1200" dirty="0" smtClean="0"/>
                <a:t>Extract</a:t>
              </a:r>
              <a:endParaRPr lang="zh-TW" altLang="en-US" sz="2000" kern="1200" dirty="0"/>
            </a:p>
          </p:txBody>
        </p:sp>
      </p:grpSp>
      <p:grpSp>
        <p:nvGrpSpPr>
          <p:cNvPr id="5" name="群組 4"/>
          <p:cNvGrpSpPr/>
          <p:nvPr/>
        </p:nvGrpSpPr>
        <p:grpSpPr>
          <a:xfrm>
            <a:off x="1873729" y="2579564"/>
            <a:ext cx="1672570" cy="744365"/>
            <a:chOff x="1148808" y="2752"/>
            <a:chExt cx="3235889" cy="1153279"/>
          </a:xfrm>
          <a:effectLst>
            <a:outerShdw blurRad="76200" dir="13500000" sy="23000" kx="1200000" algn="br" rotWithShape="0">
              <a:prstClr val="black">
                <a:alpha val="20000"/>
              </a:prstClr>
            </a:outerShdw>
          </a:effectLst>
        </p:grpSpPr>
        <p:sp>
          <p:nvSpPr>
            <p:cNvPr id="6" name="圓角化同側角落矩形 5"/>
            <p:cNvSpPr/>
            <p:nvPr/>
          </p:nvSpPr>
          <p:spPr>
            <a:xfrm rot="5400000">
              <a:off x="2236705" y="-991961"/>
              <a:ext cx="1153279" cy="3142705"/>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圓角化同側角落矩形 6"/>
            <p:cNvSpPr/>
            <p:nvPr/>
          </p:nvSpPr>
          <p:spPr>
            <a:xfrm>
              <a:off x="1148808" y="127374"/>
              <a:ext cx="3086408" cy="7464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TW" sz="1100" b="1" dirty="0" smtClean="0"/>
                <a:t> </a:t>
              </a:r>
              <a:r>
                <a:rPr lang="zh-TW" altLang="en-US" sz="1200" dirty="0" smtClean="0"/>
                <a:t>一般使用者評論</a:t>
              </a:r>
              <a:r>
                <a:rPr lang="zh-TW" altLang="en-US" sz="1200" dirty="0"/>
                <a:t>蒐</a:t>
              </a:r>
              <a:r>
                <a:rPr lang="zh-TW" altLang="en-US" sz="1200" kern="1200" dirty="0" smtClean="0"/>
                <a:t>集</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室內，室外景點蒐集</a:t>
              </a:r>
              <a:endParaRPr lang="en-US" altLang="zh-TW" sz="1200" dirty="0"/>
            </a:p>
            <a:p>
              <a:pPr marL="57150" lvl="1" indent="-57150" algn="l" defTabSz="488950">
                <a:lnSpc>
                  <a:spcPct val="90000"/>
                </a:lnSpc>
                <a:spcBef>
                  <a:spcPct val="0"/>
                </a:spcBef>
                <a:spcAft>
                  <a:spcPct val="15000"/>
                </a:spcAft>
                <a:buChar char="••"/>
              </a:pPr>
              <a:r>
                <a:rPr lang="zh-TW" altLang="en-US" sz="1200" kern="1200" dirty="0"/>
                <a:t> </a:t>
              </a:r>
              <a:r>
                <a:rPr lang="zh-TW" altLang="en-US" sz="1200" dirty="0" smtClean="0"/>
                <a:t>部落客文章蒐集</a:t>
              </a:r>
              <a:endParaRPr lang="en-US" altLang="zh-TW" sz="1200" kern="1200" dirty="0" smtClean="0"/>
            </a:p>
          </p:txBody>
        </p:sp>
      </p:grpSp>
      <p:grpSp>
        <p:nvGrpSpPr>
          <p:cNvPr id="11" name="群組 10"/>
          <p:cNvGrpSpPr/>
          <p:nvPr/>
        </p:nvGrpSpPr>
        <p:grpSpPr>
          <a:xfrm rot="16200000">
            <a:off x="4482742" y="746909"/>
            <a:ext cx="1243629" cy="2503562"/>
            <a:chOff x="33483" y="91610"/>
            <a:chExt cx="1241992" cy="2111123"/>
          </a:xfrm>
        </p:grpSpPr>
        <p:sp>
          <p:nvSpPr>
            <p:cNvPr id="12" name="＞形箭號 11"/>
            <p:cNvSpPr/>
            <p:nvPr/>
          </p:nvSpPr>
          <p:spPr>
            <a:xfrm rot="5400000">
              <a:off x="-232659" y="357752"/>
              <a:ext cx="1774275"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形箭號 4"/>
            <p:cNvSpPr/>
            <p:nvPr/>
          </p:nvSpPr>
          <p:spPr>
            <a:xfrm rot="5400000">
              <a:off x="-348921" y="914044"/>
              <a:ext cx="1990087" cy="58729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2000" dirty="0" smtClean="0"/>
                <a:t>Transform</a:t>
              </a:r>
              <a:endParaRPr lang="zh-TW" altLang="en-US" sz="2000" kern="1200" dirty="0"/>
            </a:p>
          </p:txBody>
        </p:sp>
      </p:grpSp>
      <p:grpSp>
        <p:nvGrpSpPr>
          <p:cNvPr id="14" name="群組 13"/>
          <p:cNvGrpSpPr/>
          <p:nvPr/>
        </p:nvGrpSpPr>
        <p:grpSpPr>
          <a:xfrm>
            <a:off x="3752272" y="2592657"/>
            <a:ext cx="1654898" cy="878002"/>
            <a:chOff x="1700670" y="26552"/>
            <a:chExt cx="3201700" cy="1153279"/>
          </a:xfrm>
          <a:effectLst>
            <a:outerShdw blurRad="76200" dir="13500000" sy="23000" kx="1200000" algn="br" rotWithShape="0">
              <a:prstClr val="black">
                <a:alpha val="20000"/>
              </a:prstClr>
            </a:outerShdw>
          </a:effectLst>
        </p:grpSpPr>
        <p:sp>
          <p:nvSpPr>
            <p:cNvPr id="15" name="圓角化同側角落矩形 14"/>
            <p:cNvSpPr/>
            <p:nvPr/>
          </p:nvSpPr>
          <p:spPr>
            <a:xfrm rot="5400000">
              <a:off x="2754378" y="-968161"/>
              <a:ext cx="1153279" cy="3142705"/>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圓角化同側角落矩形 6"/>
            <p:cNvSpPr/>
            <p:nvPr/>
          </p:nvSpPr>
          <p:spPr>
            <a:xfrm>
              <a:off x="1700670" y="292545"/>
              <a:ext cx="3086406" cy="5575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TW" sz="1100" b="1" dirty="0" smtClean="0"/>
                <a:t> </a:t>
              </a:r>
              <a:r>
                <a:rPr lang="zh-TW" altLang="en-US" sz="1200" dirty="0" smtClean="0"/>
                <a:t>過濾非評論的文章</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剔除文章介紹多景點</a:t>
              </a:r>
              <a:endParaRPr lang="en-US" altLang="zh-TW" sz="1200" dirty="0"/>
            </a:p>
            <a:p>
              <a:pPr marL="57150" lvl="1" indent="-57150" algn="l" defTabSz="488950">
                <a:lnSpc>
                  <a:spcPct val="90000"/>
                </a:lnSpc>
                <a:spcBef>
                  <a:spcPct val="0"/>
                </a:spcBef>
                <a:spcAft>
                  <a:spcPct val="15000"/>
                </a:spcAft>
                <a:buChar char="••"/>
              </a:pPr>
              <a:r>
                <a:rPr lang="zh-TW" altLang="en-US" sz="1200" kern="1200" dirty="0"/>
                <a:t> </a:t>
              </a:r>
              <a:r>
                <a:rPr lang="zh-TW" altLang="en-US" sz="1200" kern="1200" dirty="0" smtClean="0"/>
                <a:t>篩選國內景點</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刪除字數不足的文章</a:t>
              </a:r>
              <a:endParaRPr lang="en-US" altLang="zh-TW" sz="1200" kern="1200" dirty="0" smtClean="0"/>
            </a:p>
          </p:txBody>
        </p:sp>
      </p:grpSp>
      <p:grpSp>
        <p:nvGrpSpPr>
          <p:cNvPr id="17" name="群組 16"/>
          <p:cNvGrpSpPr/>
          <p:nvPr/>
        </p:nvGrpSpPr>
        <p:grpSpPr>
          <a:xfrm rot="16200000">
            <a:off x="6158165" y="1006686"/>
            <a:ext cx="1242314" cy="1946538"/>
            <a:chOff x="33484" y="129111"/>
            <a:chExt cx="1241992" cy="2095260"/>
          </a:xfrm>
        </p:grpSpPr>
        <p:sp>
          <p:nvSpPr>
            <p:cNvPr id="18" name="＞形箭號 17"/>
            <p:cNvSpPr/>
            <p:nvPr/>
          </p:nvSpPr>
          <p:spPr>
            <a:xfrm rot="5400000">
              <a:off x="-232658" y="395253"/>
              <a:ext cx="1774275"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形箭號 4"/>
            <p:cNvSpPr/>
            <p:nvPr/>
          </p:nvSpPr>
          <p:spPr>
            <a:xfrm rot="5400000">
              <a:off x="-340562" y="935682"/>
              <a:ext cx="1990087" cy="58729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2000" kern="1200" dirty="0" smtClean="0"/>
                <a:t>Load</a:t>
              </a:r>
              <a:endParaRPr lang="zh-TW" altLang="en-US" sz="2000" kern="1200" dirty="0"/>
            </a:p>
          </p:txBody>
        </p:sp>
      </p:grpSp>
      <p:grpSp>
        <p:nvGrpSpPr>
          <p:cNvPr id="20" name="群組 19"/>
          <p:cNvGrpSpPr/>
          <p:nvPr/>
        </p:nvGrpSpPr>
        <p:grpSpPr>
          <a:xfrm>
            <a:off x="5494273" y="2584307"/>
            <a:ext cx="1632671" cy="722800"/>
            <a:chOff x="1119157" y="13044"/>
            <a:chExt cx="3158696" cy="1153279"/>
          </a:xfrm>
          <a:effectLst>
            <a:outerShdw blurRad="76200" dir="13500000" sy="23000" kx="1200000" algn="br" rotWithShape="0">
              <a:prstClr val="black">
                <a:alpha val="20000"/>
              </a:prstClr>
            </a:outerShdw>
          </a:effectLst>
        </p:grpSpPr>
        <p:sp>
          <p:nvSpPr>
            <p:cNvPr id="21" name="圓角化同側角落矩形 20"/>
            <p:cNvSpPr/>
            <p:nvPr/>
          </p:nvSpPr>
          <p:spPr>
            <a:xfrm rot="5400000">
              <a:off x="2129860" y="-981669"/>
              <a:ext cx="1153279" cy="3142706"/>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圓角化同側角落矩形 6"/>
            <p:cNvSpPr/>
            <p:nvPr/>
          </p:nvSpPr>
          <p:spPr>
            <a:xfrm>
              <a:off x="1119157" y="139665"/>
              <a:ext cx="3086407" cy="746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TW" sz="1200" dirty="0" smtClean="0"/>
                <a:t> Raw Data</a:t>
              </a:r>
              <a:r>
                <a:rPr lang="zh-TW" altLang="en-US" sz="1200" dirty="0" smtClean="0"/>
                <a:t>存到</a:t>
              </a:r>
              <a:r>
                <a:rPr lang="en-US" altLang="zh-TW" sz="1200" dirty="0" smtClean="0"/>
                <a:t>HDFS</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a:t>
              </a:r>
              <a:r>
                <a:rPr lang="zh-TW" altLang="en-US" sz="1200" dirty="0" smtClean="0"/>
                <a:t>清洗整理完的資料存   </a:t>
              </a:r>
              <a:endParaRPr lang="en-US" altLang="zh-TW" sz="1200" dirty="0" smtClean="0"/>
            </a:p>
            <a:p>
              <a:pPr marL="0" lvl="1" algn="l" defTabSz="488950">
                <a:lnSpc>
                  <a:spcPct val="90000"/>
                </a:lnSpc>
                <a:spcBef>
                  <a:spcPct val="0"/>
                </a:spcBef>
                <a:spcAft>
                  <a:spcPct val="15000"/>
                </a:spcAft>
              </a:pPr>
              <a:r>
                <a:rPr lang="zh-TW" altLang="en-US" sz="1200" dirty="0"/>
                <a:t> </a:t>
              </a:r>
              <a:r>
                <a:rPr lang="zh-TW" altLang="en-US" sz="1200" dirty="0" smtClean="0"/>
                <a:t>  到</a:t>
              </a:r>
              <a:r>
                <a:rPr lang="en-US" altLang="zh-TW" sz="1200" dirty="0" err="1" smtClean="0"/>
                <a:t>MongoDB</a:t>
              </a:r>
              <a:endParaRPr lang="en-US" altLang="zh-TW" sz="1200" dirty="0" smtClean="0"/>
            </a:p>
          </p:txBody>
        </p:sp>
      </p:grpSp>
      <p:grpSp>
        <p:nvGrpSpPr>
          <p:cNvPr id="23" name="群組 22"/>
          <p:cNvGrpSpPr/>
          <p:nvPr/>
        </p:nvGrpSpPr>
        <p:grpSpPr>
          <a:xfrm rot="16200000">
            <a:off x="7951551" y="861989"/>
            <a:ext cx="1231624" cy="2225943"/>
            <a:chOff x="33484" y="-41666"/>
            <a:chExt cx="1241992" cy="2146334"/>
          </a:xfrm>
        </p:grpSpPr>
        <p:sp>
          <p:nvSpPr>
            <p:cNvPr id="24" name="＞形箭號 23"/>
            <p:cNvSpPr/>
            <p:nvPr/>
          </p:nvSpPr>
          <p:spPr>
            <a:xfrm rot="5400000">
              <a:off x="-232658" y="224476"/>
              <a:ext cx="1774275"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形箭號 4"/>
            <p:cNvSpPr/>
            <p:nvPr/>
          </p:nvSpPr>
          <p:spPr>
            <a:xfrm rot="5400000">
              <a:off x="-330291" y="815979"/>
              <a:ext cx="1990087" cy="58729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2000" dirty="0" smtClean="0"/>
                <a:t>Analysis</a:t>
              </a:r>
              <a:endParaRPr lang="zh-TW" altLang="en-US" sz="2000" kern="1200" dirty="0"/>
            </a:p>
          </p:txBody>
        </p:sp>
      </p:grpSp>
      <p:grpSp>
        <p:nvGrpSpPr>
          <p:cNvPr id="26" name="群組 25"/>
          <p:cNvGrpSpPr/>
          <p:nvPr/>
        </p:nvGrpSpPr>
        <p:grpSpPr>
          <a:xfrm>
            <a:off x="9116428" y="2567029"/>
            <a:ext cx="1671645" cy="730735"/>
            <a:chOff x="1295035" y="-26817"/>
            <a:chExt cx="3234101" cy="1153279"/>
          </a:xfrm>
          <a:effectLst>
            <a:outerShdw blurRad="76200" dir="13500000" sy="23000" kx="1200000" algn="br" rotWithShape="0">
              <a:prstClr val="black">
                <a:alpha val="20000"/>
              </a:prstClr>
            </a:outerShdw>
          </a:effectLst>
        </p:grpSpPr>
        <p:sp>
          <p:nvSpPr>
            <p:cNvPr id="27" name="圓角化同側角落矩形 26"/>
            <p:cNvSpPr/>
            <p:nvPr/>
          </p:nvSpPr>
          <p:spPr>
            <a:xfrm rot="5400000">
              <a:off x="2381143" y="-1021530"/>
              <a:ext cx="1153279" cy="3142706"/>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圓角化同側角落矩形 6"/>
            <p:cNvSpPr/>
            <p:nvPr/>
          </p:nvSpPr>
          <p:spPr>
            <a:xfrm>
              <a:off x="1295035" y="119161"/>
              <a:ext cx="3086409" cy="7464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TW" altLang="en-US" sz="1200" dirty="0"/>
                <a:t> </a:t>
              </a:r>
              <a:r>
                <a:rPr lang="zh-TW" altLang="en-US" sz="1200" dirty="0" smtClean="0"/>
                <a:t>使用者個人分群推薦</a:t>
              </a:r>
              <a:endParaRPr lang="en-US" altLang="zh-TW" sz="1200" dirty="0" smtClean="0"/>
            </a:p>
            <a:p>
              <a:pPr marL="57150" lvl="1" indent="-57150" algn="l" defTabSz="488950">
                <a:lnSpc>
                  <a:spcPct val="90000"/>
                </a:lnSpc>
                <a:spcBef>
                  <a:spcPct val="0"/>
                </a:spcBef>
                <a:spcAft>
                  <a:spcPct val="15000"/>
                </a:spcAft>
                <a:buChar char="••"/>
              </a:pPr>
              <a:r>
                <a:rPr lang="zh-TW" altLang="en-US" sz="1200" kern="1200" dirty="0"/>
                <a:t> </a:t>
              </a:r>
              <a:r>
                <a:rPr lang="zh-TW" altLang="en-US" sz="1200" kern="1200" dirty="0" smtClean="0"/>
                <a:t>景點分類</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協同過濾推薦</a:t>
              </a:r>
              <a:endParaRPr lang="en-US" altLang="zh-TW" sz="1200" kern="1200" dirty="0" smtClean="0"/>
            </a:p>
          </p:txBody>
        </p:sp>
      </p:grpSp>
      <p:grpSp>
        <p:nvGrpSpPr>
          <p:cNvPr id="29" name="群組 28"/>
          <p:cNvGrpSpPr/>
          <p:nvPr/>
        </p:nvGrpSpPr>
        <p:grpSpPr>
          <a:xfrm rot="16200000">
            <a:off x="9653786" y="1043055"/>
            <a:ext cx="1200769" cy="1849563"/>
            <a:chOff x="-997" y="-163539"/>
            <a:chExt cx="1241992" cy="2146399"/>
          </a:xfrm>
        </p:grpSpPr>
        <p:sp>
          <p:nvSpPr>
            <p:cNvPr id="30" name="＞形箭號 29"/>
            <p:cNvSpPr/>
            <p:nvPr/>
          </p:nvSpPr>
          <p:spPr>
            <a:xfrm rot="5400000">
              <a:off x="-267139" y="102603"/>
              <a:ext cx="1774275"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形箭號 4"/>
            <p:cNvSpPr/>
            <p:nvPr/>
          </p:nvSpPr>
          <p:spPr>
            <a:xfrm rot="5400000">
              <a:off x="-375044" y="710383"/>
              <a:ext cx="1990088" cy="554866"/>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2000" kern="1200" dirty="0" smtClean="0">
                  <a:solidFill>
                    <a:schemeClr val="bg1"/>
                  </a:solidFill>
                </a:rPr>
                <a:t>Web</a:t>
              </a:r>
              <a:endParaRPr lang="zh-TW" altLang="en-US" sz="2000" kern="1200" dirty="0">
                <a:solidFill>
                  <a:schemeClr val="bg1"/>
                </a:solidFill>
              </a:endParaRPr>
            </a:p>
          </p:txBody>
        </p:sp>
      </p:grpSp>
      <p:grpSp>
        <p:nvGrpSpPr>
          <p:cNvPr id="32" name="群組 31"/>
          <p:cNvGrpSpPr/>
          <p:nvPr/>
        </p:nvGrpSpPr>
        <p:grpSpPr>
          <a:xfrm>
            <a:off x="7279401" y="2567029"/>
            <a:ext cx="1644848" cy="740077"/>
            <a:chOff x="853492" y="-7534"/>
            <a:chExt cx="3182254" cy="1153279"/>
          </a:xfrm>
          <a:effectLst>
            <a:outerShdw blurRad="76200" dir="13500000" sy="23000" kx="1200000" algn="br" rotWithShape="0">
              <a:prstClr val="black">
                <a:alpha val="20000"/>
              </a:prstClr>
            </a:outerShdw>
          </a:effectLst>
        </p:grpSpPr>
        <p:sp>
          <p:nvSpPr>
            <p:cNvPr id="33" name="圓角化同側角落矩形 32"/>
            <p:cNvSpPr/>
            <p:nvPr/>
          </p:nvSpPr>
          <p:spPr>
            <a:xfrm rot="5400000">
              <a:off x="1887754" y="-1002247"/>
              <a:ext cx="1153279" cy="3142705"/>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圓角化同側角落矩形 6"/>
            <p:cNvSpPr/>
            <p:nvPr/>
          </p:nvSpPr>
          <p:spPr>
            <a:xfrm>
              <a:off x="853492" y="113708"/>
              <a:ext cx="3086406" cy="7464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altLang="zh-TW" sz="1200" dirty="0" smtClean="0"/>
                <a:t> </a:t>
              </a:r>
              <a:r>
                <a:rPr lang="zh-TW" altLang="en-US" sz="1200" dirty="0" smtClean="0"/>
                <a:t>分類，分群演算法</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 推薦系統機制</a:t>
              </a:r>
              <a:endParaRPr lang="en-US" altLang="zh-TW" sz="1200" dirty="0"/>
            </a:p>
            <a:p>
              <a:pPr marL="57150" lvl="1" indent="-57150" algn="l" defTabSz="488950">
                <a:lnSpc>
                  <a:spcPct val="90000"/>
                </a:lnSpc>
                <a:spcBef>
                  <a:spcPct val="0"/>
                </a:spcBef>
                <a:spcAft>
                  <a:spcPct val="15000"/>
                </a:spcAft>
                <a:buChar char="••"/>
              </a:pPr>
              <a:r>
                <a:rPr lang="zh-TW" altLang="en-US" sz="1200" kern="1200" dirty="0"/>
                <a:t> </a:t>
              </a:r>
              <a:r>
                <a:rPr lang="zh-TW" altLang="en-US" sz="1200" dirty="0" smtClean="0"/>
                <a:t>機器學習</a:t>
              </a:r>
              <a:r>
                <a:rPr lang="en-US" altLang="zh-TW" sz="1200" dirty="0" smtClean="0"/>
                <a:t>MODEL</a:t>
              </a:r>
              <a:r>
                <a:rPr lang="zh-TW" altLang="en-US" sz="1200" dirty="0" smtClean="0"/>
                <a:t>建立</a:t>
              </a:r>
              <a:endParaRPr lang="en-US" altLang="zh-TW" sz="1200" kern="1200" dirty="0" smtClean="0"/>
            </a:p>
          </p:txBody>
        </p:sp>
      </p:grpSp>
      <p:pic>
        <p:nvPicPr>
          <p:cNvPr id="40" name="圖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809" y="5608131"/>
            <a:ext cx="2080671" cy="1009511"/>
          </a:xfrm>
          <a:prstGeom prst="rect">
            <a:avLst/>
          </a:prstGeom>
        </p:spPr>
      </p:pic>
      <p:pic>
        <p:nvPicPr>
          <p:cNvPr id="41" name="圖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565" y="280739"/>
            <a:ext cx="2191028" cy="595171"/>
          </a:xfrm>
          <a:prstGeom prst="rect">
            <a:avLst/>
          </a:prstGeom>
        </p:spPr>
      </p:pic>
      <p:pic>
        <p:nvPicPr>
          <p:cNvPr id="42" name="圖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2272" y="226305"/>
            <a:ext cx="1135689" cy="766590"/>
          </a:xfrm>
          <a:prstGeom prst="rect">
            <a:avLst/>
          </a:prstGeom>
        </p:spPr>
      </p:pic>
      <p:pic>
        <p:nvPicPr>
          <p:cNvPr id="43" name="圖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6751" y="5380892"/>
            <a:ext cx="1659512" cy="882719"/>
          </a:xfrm>
          <a:prstGeom prst="rect">
            <a:avLst/>
          </a:prstGeom>
        </p:spPr>
      </p:pic>
      <p:sp>
        <p:nvSpPr>
          <p:cNvPr id="44" name="內容版面配置區 2"/>
          <p:cNvSpPr>
            <a:spLocks noGrp="1"/>
          </p:cNvSpPr>
          <p:nvPr>
            <p:ph idx="1"/>
          </p:nvPr>
        </p:nvSpPr>
        <p:spPr>
          <a:xfrm>
            <a:off x="254686" y="3470660"/>
            <a:ext cx="1274162" cy="1404190"/>
          </a:xfrm>
          <a:solidFill>
            <a:schemeClr val="tx2">
              <a:lumMod val="20000"/>
              <a:lumOff val="80000"/>
            </a:schemeClr>
          </a:solidFill>
          <a:ln>
            <a:solidFill>
              <a:schemeClr val="accent1"/>
            </a:solidFill>
          </a:ln>
          <a:scene3d>
            <a:camera prst="orthographicFront"/>
            <a:lightRig rig="threePt" dir="t"/>
          </a:scene3d>
          <a:sp3d>
            <a:bevelT/>
          </a:sp3d>
        </p:spPr>
        <p:txBody>
          <a:bodyPr>
            <a:normAutofit/>
          </a:bodyPr>
          <a:lstStyle/>
          <a:p>
            <a:r>
              <a:rPr lang="en-US" altLang="zh-TW" sz="1400" dirty="0" smtClean="0"/>
              <a:t>AWS</a:t>
            </a:r>
          </a:p>
          <a:p>
            <a:r>
              <a:rPr lang="en-US" altLang="zh-TW" sz="1400" dirty="0" smtClean="0"/>
              <a:t>Docker</a:t>
            </a:r>
          </a:p>
          <a:p>
            <a:r>
              <a:rPr lang="en-US" altLang="zh-TW" sz="1400" dirty="0" smtClean="0"/>
              <a:t>Hadoop</a:t>
            </a:r>
          </a:p>
          <a:p>
            <a:r>
              <a:rPr lang="en-US" altLang="zh-TW" sz="1400" dirty="0" smtClean="0"/>
              <a:t>Spark</a:t>
            </a:r>
            <a:endParaRPr lang="zh-TW" altLang="en-US" sz="1400" dirty="0"/>
          </a:p>
        </p:txBody>
      </p:sp>
      <p:sp>
        <p:nvSpPr>
          <p:cNvPr id="48" name="內容版面配置區 2"/>
          <p:cNvSpPr txBox="1">
            <a:spLocks/>
          </p:cNvSpPr>
          <p:nvPr/>
        </p:nvSpPr>
        <p:spPr>
          <a:xfrm>
            <a:off x="3952229" y="3609629"/>
            <a:ext cx="1301715" cy="394555"/>
          </a:xfrm>
          <a:prstGeom prst="rect">
            <a:avLst/>
          </a:prstGeom>
          <a:solidFill>
            <a:schemeClr val="tx2">
              <a:lumMod val="20000"/>
              <a:lumOff val="80000"/>
            </a:schemeClr>
          </a:solidFill>
          <a:scene3d>
            <a:camera prst="orthographicFront"/>
            <a:lightRig rig="threePt" dir="t"/>
          </a:scene3d>
          <a:sp3d>
            <a:bevelT/>
          </a:sp3d>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1400" dirty="0" err="1" smtClean="0"/>
              <a:t>Jieba</a:t>
            </a:r>
            <a:endParaRPr lang="en-US" altLang="zh-TW" sz="1400" dirty="0" smtClean="0"/>
          </a:p>
        </p:txBody>
      </p:sp>
      <p:sp>
        <p:nvSpPr>
          <p:cNvPr id="50" name="內容版面配置區 2"/>
          <p:cNvSpPr txBox="1">
            <a:spLocks/>
          </p:cNvSpPr>
          <p:nvPr/>
        </p:nvSpPr>
        <p:spPr>
          <a:xfrm>
            <a:off x="7198857" y="3489258"/>
            <a:ext cx="1902014" cy="2827931"/>
          </a:xfrm>
          <a:prstGeom prst="rect">
            <a:avLst/>
          </a:prstGeom>
          <a:solidFill>
            <a:schemeClr val="tx2">
              <a:lumMod val="20000"/>
              <a:lumOff val="80000"/>
            </a:schemeClr>
          </a:solidFill>
          <a:scene3d>
            <a:camera prst="orthographicFront"/>
            <a:lightRig rig="threePt" dir="t"/>
          </a:scene3d>
          <a:sp3d>
            <a:bevelT/>
          </a:sp3d>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1400" dirty="0" smtClean="0"/>
              <a:t>TF-IDF</a:t>
            </a:r>
          </a:p>
          <a:p>
            <a:r>
              <a:rPr lang="en-US" altLang="zh-TW" sz="1400" dirty="0" smtClean="0"/>
              <a:t>Word2vec</a:t>
            </a:r>
          </a:p>
          <a:p>
            <a:r>
              <a:rPr lang="en-US" altLang="zh-TW" sz="1400" dirty="0" smtClean="0"/>
              <a:t>Cosine Similarity</a:t>
            </a:r>
          </a:p>
          <a:p>
            <a:r>
              <a:rPr lang="en-US" altLang="zh-TW" sz="1400" dirty="0" err="1" smtClean="0"/>
              <a:t>kNN</a:t>
            </a:r>
            <a:endParaRPr lang="en-US" altLang="zh-TW" sz="1400" dirty="0" smtClean="0"/>
          </a:p>
          <a:p>
            <a:r>
              <a:rPr lang="en-US" altLang="zh-TW" sz="1400" dirty="0" smtClean="0"/>
              <a:t>Bayes</a:t>
            </a:r>
          </a:p>
          <a:p>
            <a:r>
              <a:rPr lang="en-US" altLang="zh-TW" sz="1400" dirty="0" err="1" smtClean="0"/>
              <a:t>Kmeans</a:t>
            </a:r>
            <a:endParaRPr lang="en-US" altLang="zh-TW" sz="1400" dirty="0" smtClean="0"/>
          </a:p>
          <a:p>
            <a:r>
              <a:rPr lang="en-US" altLang="zh-TW" sz="1400" dirty="0" smtClean="0"/>
              <a:t>ALS</a:t>
            </a:r>
          </a:p>
          <a:p>
            <a:r>
              <a:rPr lang="en-US" altLang="zh-TW" sz="1400" dirty="0" smtClean="0"/>
              <a:t>SVM</a:t>
            </a:r>
          </a:p>
          <a:p>
            <a:pPr marL="0" indent="0">
              <a:buNone/>
            </a:pPr>
            <a:endParaRPr lang="en-US" altLang="zh-TW" sz="1600" dirty="0"/>
          </a:p>
        </p:txBody>
      </p:sp>
      <p:sp>
        <p:nvSpPr>
          <p:cNvPr id="52" name="內容版面配置區 2"/>
          <p:cNvSpPr txBox="1">
            <a:spLocks/>
          </p:cNvSpPr>
          <p:nvPr/>
        </p:nvSpPr>
        <p:spPr>
          <a:xfrm>
            <a:off x="9321338" y="3466339"/>
            <a:ext cx="1536953" cy="3106756"/>
          </a:xfrm>
          <a:prstGeom prst="rect">
            <a:avLst/>
          </a:prstGeom>
          <a:solidFill>
            <a:schemeClr val="tx2">
              <a:lumMod val="20000"/>
              <a:lumOff val="80000"/>
            </a:schemeClr>
          </a:solidFill>
          <a:scene3d>
            <a:camera prst="orthographicFront"/>
            <a:lightRig rig="threePt" dir="t"/>
          </a:scene3d>
          <a:sp3d>
            <a:bevelT/>
          </a:sp3d>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1400" dirty="0" smtClean="0"/>
              <a:t>Django</a:t>
            </a:r>
          </a:p>
          <a:p>
            <a:r>
              <a:rPr lang="en-US" altLang="zh-TW" sz="1400" dirty="0" smtClean="0"/>
              <a:t>Html</a:t>
            </a:r>
            <a:endParaRPr lang="en-US" altLang="zh-TW" sz="1400" dirty="0"/>
          </a:p>
          <a:p>
            <a:r>
              <a:rPr lang="en-US" altLang="zh-TW" sz="1400" dirty="0" smtClean="0"/>
              <a:t>CSS</a:t>
            </a:r>
            <a:endParaRPr lang="en-US" altLang="zh-TW" sz="1400" dirty="0"/>
          </a:p>
          <a:p>
            <a:r>
              <a:rPr lang="en-US" altLang="zh-TW" sz="1400" dirty="0" err="1" smtClean="0"/>
              <a:t>Javascript</a:t>
            </a:r>
            <a:endParaRPr lang="en-US" altLang="zh-TW" sz="1400" dirty="0" smtClean="0"/>
          </a:p>
          <a:p>
            <a:r>
              <a:rPr lang="en-US" altLang="zh-TW" sz="1400" dirty="0" smtClean="0"/>
              <a:t>jQuery</a:t>
            </a:r>
          </a:p>
          <a:p>
            <a:r>
              <a:rPr lang="en-US" altLang="zh-TW" sz="1400" dirty="0" smtClean="0"/>
              <a:t>Ajax</a:t>
            </a:r>
          </a:p>
          <a:p>
            <a:r>
              <a:rPr lang="en-US" altLang="zh-TW" sz="1400" dirty="0" smtClean="0"/>
              <a:t>D3.js</a:t>
            </a:r>
          </a:p>
          <a:p>
            <a:r>
              <a:rPr lang="en-US" altLang="zh-TW" sz="1400" dirty="0" smtClean="0"/>
              <a:t>Google API</a:t>
            </a:r>
          </a:p>
          <a:p>
            <a:r>
              <a:rPr lang="en-US" altLang="zh-TW" sz="1400" dirty="0" smtClean="0"/>
              <a:t>Bootstrap</a:t>
            </a:r>
            <a:endParaRPr lang="zh-TW" altLang="en-US" sz="1400" dirty="0"/>
          </a:p>
        </p:txBody>
      </p:sp>
      <p:grpSp>
        <p:nvGrpSpPr>
          <p:cNvPr id="53" name="群組 52"/>
          <p:cNvGrpSpPr/>
          <p:nvPr/>
        </p:nvGrpSpPr>
        <p:grpSpPr>
          <a:xfrm rot="16200000">
            <a:off x="598569" y="1215578"/>
            <a:ext cx="1190009" cy="1493757"/>
            <a:chOff x="60980" y="-27176"/>
            <a:chExt cx="1241992" cy="1304236"/>
          </a:xfrm>
        </p:grpSpPr>
        <p:sp>
          <p:nvSpPr>
            <p:cNvPr id="54" name="＞形箭號 53"/>
            <p:cNvSpPr/>
            <p:nvPr/>
          </p:nvSpPr>
          <p:spPr>
            <a:xfrm rot="5400000">
              <a:off x="29858" y="3946"/>
              <a:ext cx="1304236" cy="1241992"/>
            </a:xfrm>
            <a:prstGeom prst="chevron">
              <a:avLst/>
            </a:prstGeom>
            <a:scene3d>
              <a:camera prst="orthographicFront"/>
              <a:lightRig rig="threePt" dir="t"/>
            </a:scene3d>
            <a:sp3d>
              <a:bevelT/>
            </a:sp3d>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形箭號 4"/>
            <p:cNvSpPr/>
            <p:nvPr/>
          </p:nvSpPr>
          <p:spPr>
            <a:xfrm rot="5400000">
              <a:off x="205327" y="491924"/>
              <a:ext cx="927195" cy="539847"/>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TW" altLang="en-US" sz="2000" dirty="0"/>
                <a:t>平台</a:t>
              </a:r>
              <a:endParaRPr lang="zh-TW" altLang="en-US" sz="2000" kern="1200" dirty="0"/>
            </a:p>
          </p:txBody>
        </p:sp>
      </p:grpSp>
      <p:grpSp>
        <p:nvGrpSpPr>
          <p:cNvPr id="56" name="群組 55"/>
          <p:cNvGrpSpPr/>
          <p:nvPr/>
        </p:nvGrpSpPr>
        <p:grpSpPr>
          <a:xfrm>
            <a:off x="50115" y="2557462"/>
            <a:ext cx="1662798" cy="757852"/>
            <a:chOff x="1197051" y="2754"/>
            <a:chExt cx="3216984" cy="1153279"/>
          </a:xfrm>
          <a:effectLst>
            <a:outerShdw blurRad="76200" dir="13500000" sy="23000" kx="1200000" algn="br" rotWithShape="0">
              <a:prstClr val="black">
                <a:alpha val="20000"/>
              </a:prstClr>
            </a:outerShdw>
          </a:effectLst>
        </p:grpSpPr>
        <p:sp>
          <p:nvSpPr>
            <p:cNvPr id="57" name="圓角化同側角落矩形 56"/>
            <p:cNvSpPr/>
            <p:nvPr/>
          </p:nvSpPr>
          <p:spPr>
            <a:xfrm rot="5400000">
              <a:off x="2266043" y="-991959"/>
              <a:ext cx="1153279" cy="3142705"/>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圓角化同側角落矩形 6"/>
            <p:cNvSpPr/>
            <p:nvPr/>
          </p:nvSpPr>
          <p:spPr>
            <a:xfrm>
              <a:off x="1197051" y="144712"/>
              <a:ext cx="3086408" cy="74640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TW" altLang="en-US" sz="1200" dirty="0" smtClean="0"/>
                <a:t>雲端運算平台</a:t>
              </a:r>
              <a:endParaRPr lang="en-US" altLang="zh-TW" sz="1200" dirty="0" smtClean="0"/>
            </a:p>
            <a:p>
              <a:pPr marL="57150" lvl="1" indent="-57150" algn="l" defTabSz="488950">
                <a:lnSpc>
                  <a:spcPct val="90000"/>
                </a:lnSpc>
                <a:spcBef>
                  <a:spcPct val="0"/>
                </a:spcBef>
                <a:spcAft>
                  <a:spcPct val="15000"/>
                </a:spcAft>
                <a:buChar char="••"/>
              </a:pPr>
              <a:r>
                <a:rPr lang="zh-TW" altLang="en-US" sz="1200" kern="1200" dirty="0" smtClean="0"/>
                <a:t>分散儲存、平行運算</a:t>
              </a:r>
              <a:endParaRPr lang="en-US" altLang="zh-TW" sz="1200" kern="1200" dirty="0" smtClean="0"/>
            </a:p>
            <a:p>
              <a:pPr marL="57150" lvl="1" indent="-57150" algn="l" defTabSz="488950">
                <a:lnSpc>
                  <a:spcPct val="90000"/>
                </a:lnSpc>
                <a:spcBef>
                  <a:spcPct val="0"/>
                </a:spcBef>
                <a:spcAft>
                  <a:spcPct val="15000"/>
                </a:spcAft>
                <a:buChar char="••"/>
              </a:pPr>
              <a:r>
                <a:rPr lang="zh-TW" altLang="en-US" sz="1200" kern="1200" dirty="0" smtClean="0"/>
                <a:t>隔絕環境</a:t>
              </a:r>
              <a:endParaRPr lang="en-US" altLang="zh-TW" sz="1200" kern="1200" dirty="0" smtClean="0"/>
            </a:p>
          </p:txBody>
        </p:sp>
      </p:grpSp>
      <p:sp>
        <p:nvSpPr>
          <p:cNvPr id="59" name="內容版面配置區 2"/>
          <p:cNvSpPr txBox="1">
            <a:spLocks/>
          </p:cNvSpPr>
          <p:nvPr/>
        </p:nvSpPr>
        <p:spPr>
          <a:xfrm>
            <a:off x="5605461" y="3470660"/>
            <a:ext cx="1261331" cy="1079862"/>
          </a:xfrm>
          <a:prstGeom prst="rect">
            <a:avLst/>
          </a:prstGeom>
          <a:solidFill>
            <a:schemeClr val="tx2">
              <a:lumMod val="20000"/>
              <a:lumOff val="80000"/>
            </a:schemeClr>
          </a:solidFill>
          <a:ln>
            <a:solidFill>
              <a:schemeClr val="accent1"/>
            </a:solidFill>
          </a:ln>
          <a:scene3d>
            <a:camera prst="orthographicFront"/>
            <a:lightRig rig="threePt" dir="t"/>
          </a:scene3d>
          <a:sp3d>
            <a:bevelT/>
          </a:sp3d>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1400" dirty="0"/>
              <a:t>Mongo</a:t>
            </a:r>
          </a:p>
          <a:p>
            <a:r>
              <a:rPr lang="en-US" altLang="zh-TW" sz="1400" dirty="0" smtClean="0"/>
              <a:t>MySQL</a:t>
            </a:r>
          </a:p>
          <a:p>
            <a:r>
              <a:rPr lang="en-US" altLang="zh-TW" sz="1400" dirty="0" smtClean="0"/>
              <a:t>HDFS</a:t>
            </a:r>
            <a:endParaRPr lang="en-US" altLang="zh-TW" sz="1400" dirty="0"/>
          </a:p>
        </p:txBody>
      </p:sp>
      <p:sp>
        <p:nvSpPr>
          <p:cNvPr id="60" name="內容版面配置區 2"/>
          <p:cNvSpPr txBox="1">
            <a:spLocks/>
          </p:cNvSpPr>
          <p:nvPr/>
        </p:nvSpPr>
        <p:spPr>
          <a:xfrm>
            <a:off x="1842579" y="3470660"/>
            <a:ext cx="1626455" cy="1910232"/>
          </a:xfrm>
          <a:prstGeom prst="rect">
            <a:avLst/>
          </a:prstGeom>
          <a:solidFill>
            <a:schemeClr val="tx2">
              <a:lumMod val="20000"/>
              <a:lumOff val="80000"/>
            </a:schemeClr>
          </a:solidFill>
          <a:ln>
            <a:solidFill>
              <a:schemeClr val="accent1"/>
            </a:solidFill>
          </a:ln>
          <a:scene3d>
            <a:camera prst="orthographicFront"/>
            <a:lightRig rig="threePt" dir="t"/>
          </a:scene3d>
          <a:sp3d>
            <a:bevelT/>
          </a:sp3d>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1400" dirty="0"/>
              <a:t>Python</a:t>
            </a:r>
          </a:p>
          <a:p>
            <a:r>
              <a:rPr lang="en-US" altLang="zh-TW" sz="1400" dirty="0"/>
              <a:t>Selenium</a:t>
            </a:r>
          </a:p>
          <a:p>
            <a:r>
              <a:rPr lang="en-US" altLang="zh-TW" sz="1400" dirty="0" err="1"/>
              <a:t>BeautifulSoup</a:t>
            </a:r>
            <a:endParaRPr lang="en-US" altLang="zh-TW" sz="1400" dirty="0"/>
          </a:p>
          <a:p>
            <a:r>
              <a:rPr lang="en-US" altLang="zh-TW" sz="1400" dirty="0" err="1"/>
              <a:t>Mitmproxy</a:t>
            </a:r>
            <a:endParaRPr lang="en-US" altLang="zh-TW" sz="1400" dirty="0"/>
          </a:p>
          <a:p>
            <a:r>
              <a:rPr lang="en-US" altLang="zh-TW" sz="1400" dirty="0"/>
              <a:t>Tor</a:t>
            </a:r>
          </a:p>
        </p:txBody>
      </p:sp>
    </p:spTree>
    <p:extLst>
      <p:ext uri="{BB962C8B-B14F-4D97-AF65-F5344CB8AC3E}">
        <p14:creationId xmlns:p14="http://schemas.microsoft.com/office/powerpoint/2010/main" val="153368850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dirty="0" smtClean="0"/>
              <a:t>Docker:</a:t>
            </a:r>
            <a:endParaRPr lang="zh-TW" altLang="en-US" u="sng"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6232" y="1149592"/>
            <a:ext cx="4597770" cy="1561616"/>
          </a:xfrm>
        </p:spPr>
      </p:pic>
      <p:sp>
        <p:nvSpPr>
          <p:cNvPr id="6" name="內容版面配置區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TW" altLang="en-US" sz="2000" dirty="0" smtClean="0"/>
              <a:t>資</a:t>
            </a:r>
            <a:r>
              <a:rPr lang="zh-TW" altLang="en-US" sz="2000" dirty="0"/>
              <a:t>源</a:t>
            </a:r>
            <a:r>
              <a:rPr lang="zh-TW" altLang="en-US" sz="2000" dirty="0" smtClean="0"/>
              <a:t>佔用小</a:t>
            </a:r>
            <a:endParaRPr lang="en-US" altLang="zh-TW" sz="2000" dirty="0" smtClean="0"/>
          </a:p>
          <a:p>
            <a:endParaRPr lang="en-US" altLang="zh-TW" sz="2000" dirty="0" smtClean="0"/>
          </a:p>
          <a:p>
            <a:r>
              <a:rPr lang="zh-TW" altLang="en-US" sz="2000" dirty="0" smtClean="0"/>
              <a:t>以</a:t>
            </a:r>
            <a:r>
              <a:rPr lang="zh-TW" altLang="en-US" sz="2000" dirty="0"/>
              <a:t>應用程式為中心的虛擬</a:t>
            </a:r>
            <a:r>
              <a:rPr lang="zh-TW" altLang="en-US" sz="2000" dirty="0" smtClean="0"/>
              <a:t>化</a:t>
            </a:r>
            <a:endParaRPr lang="en-US" altLang="zh-TW" sz="2000" dirty="0" smtClean="0"/>
          </a:p>
          <a:p>
            <a:pPr marL="0" indent="0">
              <a:buNone/>
            </a:pPr>
            <a:endParaRPr kumimoji="1" lang="en-US" altLang="zh-TW" sz="2000" dirty="0" smtClean="0"/>
          </a:p>
          <a:p>
            <a:r>
              <a:rPr lang="zh-TW" altLang="en-US" sz="2000" dirty="0"/>
              <a:t>可以來建置、移動和執行分散式應用程式的開放平</a:t>
            </a:r>
            <a:r>
              <a:rPr lang="zh-TW" altLang="en-US" sz="2000" dirty="0" smtClean="0"/>
              <a:t>臺</a:t>
            </a:r>
            <a:endParaRPr lang="en-US" altLang="zh-TW" sz="2000" dirty="0" smtClean="0"/>
          </a:p>
          <a:p>
            <a:endParaRPr kumimoji="1" lang="en-US" altLang="zh-TW" sz="2000" dirty="0" smtClean="0"/>
          </a:p>
          <a:p>
            <a:r>
              <a:rPr lang="zh-TW" altLang="en-US" sz="2000" dirty="0"/>
              <a:t>大型雲端服務業者也相繼採用</a:t>
            </a:r>
            <a:endParaRPr kumimoji="1" lang="en-US" altLang="zh-TW" dirty="0" smtClean="0"/>
          </a:p>
          <a:p>
            <a:endParaRPr kumimoji="1" lang="en-US" altLang="zh-TW" dirty="0" smtClean="0"/>
          </a:p>
          <a:p>
            <a:endParaRPr kumimoji="1" lang="en-US" altLang="zh-TW" dirty="0" smtClean="0"/>
          </a:p>
          <a:p>
            <a:endParaRPr kumimoji="1" lang="en-US" altLang="zh-TW" u="sng" dirty="0" smtClean="0"/>
          </a:p>
          <a:p>
            <a:endParaRPr lang="en-US" altLang="zh-TW" u="sng" dirty="0" smtClean="0"/>
          </a:p>
          <a:p>
            <a:endParaRPr kumimoji="1" lang="zh-TW" altLang="en-US" dirty="0"/>
          </a:p>
        </p:txBody>
      </p:sp>
    </p:spTree>
    <p:extLst>
      <p:ext uri="{BB962C8B-B14F-4D97-AF65-F5344CB8AC3E}">
        <p14:creationId xmlns:p14="http://schemas.microsoft.com/office/powerpoint/2010/main" val="36172123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16992" y="2174111"/>
            <a:ext cx="2581656" cy="12908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0580" y="3746436"/>
            <a:ext cx="1675130" cy="1482725"/>
          </a:xfrm>
          <a:custGeom>
            <a:avLst/>
            <a:gdLst/>
            <a:ahLst/>
            <a:cxnLst/>
            <a:rect l="l" t="t" r="r" b="b"/>
            <a:pathLst>
              <a:path w="1675130" h="1482725">
                <a:moveTo>
                  <a:pt x="1466596" y="232727"/>
                </a:moveTo>
                <a:lnTo>
                  <a:pt x="208279" y="232727"/>
                </a:lnTo>
                <a:lnTo>
                  <a:pt x="160525" y="238227"/>
                </a:lnTo>
                <a:lnTo>
                  <a:pt x="116686" y="253896"/>
                </a:lnTo>
                <a:lnTo>
                  <a:pt x="78013" y="278482"/>
                </a:lnTo>
                <a:lnTo>
                  <a:pt x="45758" y="310736"/>
                </a:lnTo>
                <a:lnTo>
                  <a:pt x="21170" y="349408"/>
                </a:lnTo>
                <a:lnTo>
                  <a:pt x="5501" y="393248"/>
                </a:lnTo>
                <a:lnTo>
                  <a:pt x="0" y="441007"/>
                </a:lnTo>
                <a:lnTo>
                  <a:pt x="0" y="1274114"/>
                </a:lnTo>
                <a:lnTo>
                  <a:pt x="5501" y="1321874"/>
                </a:lnTo>
                <a:lnTo>
                  <a:pt x="21170" y="1365716"/>
                </a:lnTo>
                <a:lnTo>
                  <a:pt x="45758" y="1404391"/>
                </a:lnTo>
                <a:lnTo>
                  <a:pt x="78013" y="1436647"/>
                </a:lnTo>
                <a:lnTo>
                  <a:pt x="116686" y="1461236"/>
                </a:lnTo>
                <a:lnTo>
                  <a:pt x="160525" y="1476906"/>
                </a:lnTo>
                <a:lnTo>
                  <a:pt x="208279" y="1482407"/>
                </a:lnTo>
                <a:lnTo>
                  <a:pt x="1466596" y="1482407"/>
                </a:lnTo>
                <a:lnTo>
                  <a:pt x="1514350" y="1476906"/>
                </a:lnTo>
                <a:lnTo>
                  <a:pt x="1558189" y="1461236"/>
                </a:lnTo>
                <a:lnTo>
                  <a:pt x="1596862" y="1436647"/>
                </a:lnTo>
                <a:lnTo>
                  <a:pt x="1629117" y="1404391"/>
                </a:lnTo>
                <a:lnTo>
                  <a:pt x="1653705" y="1365716"/>
                </a:lnTo>
                <a:lnTo>
                  <a:pt x="1669374" y="1321874"/>
                </a:lnTo>
                <a:lnTo>
                  <a:pt x="1674876" y="1274114"/>
                </a:lnTo>
                <a:lnTo>
                  <a:pt x="1674876" y="441007"/>
                </a:lnTo>
                <a:lnTo>
                  <a:pt x="1669374" y="393248"/>
                </a:lnTo>
                <a:lnTo>
                  <a:pt x="1653705" y="349408"/>
                </a:lnTo>
                <a:lnTo>
                  <a:pt x="1629117" y="310736"/>
                </a:lnTo>
                <a:lnTo>
                  <a:pt x="1596862" y="278482"/>
                </a:lnTo>
                <a:lnTo>
                  <a:pt x="1558189" y="253896"/>
                </a:lnTo>
                <a:lnTo>
                  <a:pt x="1514350" y="238227"/>
                </a:lnTo>
                <a:lnTo>
                  <a:pt x="1466596" y="232727"/>
                </a:lnTo>
                <a:close/>
              </a:path>
              <a:path w="1675130" h="1482725">
                <a:moveTo>
                  <a:pt x="481291" y="0"/>
                </a:moveTo>
                <a:lnTo>
                  <a:pt x="279146" y="232727"/>
                </a:lnTo>
                <a:lnTo>
                  <a:pt x="697865" y="232727"/>
                </a:lnTo>
                <a:lnTo>
                  <a:pt x="481291" y="0"/>
                </a:lnTo>
                <a:close/>
              </a:path>
            </a:pathLst>
          </a:custGeom>
          <a:solidFill>
            <a:srgbClr val="1EA896"/>
          </a:solidFill>
        </p:spPr>
        <p:txBody>
          <a:bodyPr wrap="square" lIns="0" tIns="0" rIns="0" bIns="0" rtlCol="0"/>
          <a:lstStyle/>
          <a:p>
            <a:endParaRPr/>
          </a:p>
        </p:txBody>
      </p:sp>
      <p:sp>
        <p:nvSpPr>
          <p:cNvPr id="5" name="object 5"/>
          <p:cNvSpPr txBox="1"/>
          <p:nvPr/>
        </p:nvSpPr>
        <p:spPr>
          <a:xfrm>
            <a:off x="920329" y="4166971"/>
            <a:ext cx="1226820" cy="836294"/>
          </a:xfrm>
          <a:prstGeom prst="rect">
            <a:avLst/>
          </a:prstGeom>
        </p:spPr>
        <p:txBody>
          <a:bodyPr vert="horz" wrap="square" lIns="0" tIns="0" rIns="0" bIns="0" rtlCol="0">
            <a:spAutoFit/>
          </a:bodyPr>
          <a:lstStyle/>
          <a:p>
            <a:pPr marL="12700">
              <a:lnSpc>
                <a:spcPct val="100000"/>
              </a:lnSpc>
            </a:pPr>
            <a:r>
              <a:rPr sz="1800" dirty="0">
                <a:solidFill>
                  <a:srgbClr val="FFFFFF"/>
                </a:solidFill>
                <a:latin typeface="Wingdings"/>
                <a:cs typeface="Wingdings"/>
              </a:rPr>
              <a:t></a:t>
            </a:r>
            <a:r>
              <a:rPr sz="1800" spc="360" dirty="0">
                <a:solidFill>
                  <a:srgbClr val="FFFFFF"/>
                </a:solidFill>
                <a:latin typeface="Times New Roman"/>
                <a:cs typeface="Times New Roman"/>
              </a:rPr>
              <a:t> </a:t>
            </a:r>
            <a:r>
              <a:rPr sz="1800" b="1" dirty="0">
                <a:solidFill>
                  <a:srgbClr val="FFFFFF"/>
                </a:solidFill>
                <a:latin typeface="Microsoft JhengHei UI"/>
                <a:cs typeface="Microsoft JhengHei UI"/>
              </a:rPr>
              <a:t>服務完整</a:t>
            </a:r>
            <a:endParaRPr sz="1800" dirty="0">
              <a:latin typeface="Microsoft JhengHei UI"/>
              <a:cs typeface="Microsoft JhengHei UI"/>
            </a:endParaRPr>
          </a:p>
          <a:p>
            <a:pPr marL="12700">
              <a:lnSpc>
                <a:spcPct val="100000"/>
              </a:lnSpc>
            </a:pPr>
            <a:r>
              <a:rPr sz="1800" dirty="0">
                <a:solidFill>
                  <a:srgbClr val="FFFFFF"/>
                </a:solidFill>
                <a:latin typeface="Wingdings"/>
                <a:cs typeface="Wingdings"/>
              </a:rPr>
              <a:t></a:t>
            </a:r>
            <a:r>
              <a:rPr sz="1800" spc="360" dirty="0">
                <a:solidFill>
                  <a:srgbClr val="FFFFFF"/>
                </a:solidFill>
                <a:latin typeface="Times New Roman"/>
                <a:cs typeface="Times New Roman"/>
              </a:rPr>
              <a:t> </a:t>
            </a:r>
            <a:r>
              <a:rPr sz="1800" b="1" dirty="0">
                <a:solidFill>
                  <a:srgbClr val="FFFFFF"/>
                </a:solidFill>
                <a:latin typeface="Microsoft JhengHei UI"/>
                <a:cs typeface="Microsoft JhengHei UI"/>
              </a:rPr>
              <a:t>擴展性佳</a:t>
            </a:r>
            <a:endParaRPr sz="1800" dirty="0">
              <a:latin typeface="Microsoft JhengHei UI"/>
              <a:cs typeface="Microsoft JhengHei UI"/>
            </a:endParaRPr>
          </a:p>
          <a:p>
            <a:pPr marL="12700">
              <a:lnSpc>
                <a:spcPct val="100000"/>
              </a:lnSpc>
            </a:pPr>
            <a:r>
              <a:rPr sz="1800" dirty="0">
                <a:solidFill>
                  <a:srgbClr val="FFFFFF"/>
                </a:solidFill>
                <a:latin typeface="Wingdings"/>
                <a:cs typeface="Wingdings"/>
              </a:rPr>
              <a:t></a:t>
            </a:r>
            <a:r>
              <a:rPr sz="1800" spc="360" dirty="0">
                <a:solidFill>
                  <a:srgbClr val="FFFFFF"/>
                </a:solidFill>
                <a:latin typeface="Times New Roman"/>
                <a:cs typeface="Times New Roman"/>
              </a:rPr>
              <a:t> </a:t>
            </a:r>
            <a:r>
              <a:rPr sz="1800" b="1" dirty="0">
                <a:solidFill>
                  <a:srgbClr val="FFFFFF"/>
                </a:solidFill>
                <a:latin typeface="Microsoft JhengHei UI"/>
                <a:cs typeface="Microsoft JhengHei UI"/>
              </a:rPr>
              <a:t>相容性佳</a:t>
            </a:r>
            <a:endParaRPr sz="1800" dirty="0">
              <a:latin typeface="Microsoft JhengHei UI"/>
              <a:cs typeface="Microsoft JhengHei UI"/>
            </a:endParaRPr>
          </a:p>
        </p:txBody>
      </p:sp>
      <p:sp>
        <p:nvSpPr>
          <p:cNvPr id="16" name="object 16"/>
          <p:cNvSpPr txBox="1">
            <a:spLocks noGrp="1"/>
          </p:cNvSpPr>
          <p:nvPr>
            <p:ph type="title"/>
          </p:nvPr>
        </p:nvSpPr>
        <p:spPr>
          <a:xfrm>
            <a:off x="677334" y="609600"/>
            <a:ext cx="8596668" cy="567656"/>
          </a:xfrm>
          <a:prstGeom prst="rect">
            <a:avLst/>
          </a:prstGeom>
        </p:spPr>
        <p:txBody>
          <a:bodyPr vert="horz" wrap="square" lIns="0" tIns="0" rIns="0" bIns="0" rtlCol="0">
            <a:spAutoFit/>
          </a:bodyPr>
          <a:lstStyle/>
          <a:p>
            <a:pPr marL="12700">
              <a:lnSpc>
                <a:spcPts val="4785"/>
              </a:lnSpc>
            </a:pPr>
            <a:r>
              <a:rPr u="sng" spc="-10" dirty="0" smtClean="0"/>
              <a:t>AWS</a:t>
            </a:r>
            <a:r>
              <a:rPr lang="en-US" u="sng" spc="-10" dirty="0" smtClean="0"/>
              <a:t> - EC2:</a:t>
            </a:r>
            <a:endParaRPr u="sng" spc="-10" dirty="0"/>
          </a:p>
        </p:txBody>
      </p:sp>
      <p:pic>
        <p:nvPicPr>
          <p:cNvPr id="18" name="圖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780" y="236161"/>
            <a:ext cx="8227138" cy="5375443"/>
          </a:xfrm>
          <a:prstGeom prst="rect">
            <a:avLst/>
          </a:prstGeom>
          <a:scene3d>
            <a:camera prst="orthographicFront"/>
            <a:lightRig rig="threePt" dir="t"/>
          </a:scene3d>
          <a:sp3d>
            <a:bevelT/>
          </a:sp3d>
        </p:spPr>
      </p:pic>
      <p:sp>
        <p:nvSpPr>
          <p:cNvPr id="7" name="圓角矩形 6"/>
          <p:cNvSpPr/>
          <p:nvPr/>
        </p:nvSpPr>
        <p:spPr>
          <a:xfrm>
            <a:off x="830580" y="5788743"/>
            <a:ext cx="1285875" cy="85725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fontAlgn="auto">
              <a:spcBef>
                <a:spcPts val="0"/>
              </a:spcBef>
              <a:spcAft>
                <a:spcPts val="0"/>
              </a:spcAft>
              <a:defRPr/>
            </a:pPr>
            <a:r>
              <a:rPr kumimoji="0" lang="en-US" altLang="zh-TW" dirty="0" smtClean="0"/>
              <a:t>Crawler</a:t>
            </a:r>
            <a:endParaRPr kumimoji="0" lang="zh-TW" altLang="en-US" dirty="0"/>
          </a:p>
        </p:txBody>
      </p:sp>
      <p:sp>
        <p:nvSpPr>
          <p:cNvPr id="8" name="圓角矩形 7"/>
          <p:cNvSpPr/>
          <p:nvPr/>
        </p:nvSpPr>
        <p:spPr>
          <a:xfrm>
            <a:off x="2775268" y="5788743"/>
            <a:ext cx="1016803" cy="85725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fontAlgn="auto">
              <a:spcBef>
                <a:spcPts val="0"/>
              </a:spcBef>
              <a:spcAft>
                <a:spcPts val="0"/>
              </a:spcAft>
              <a:defRPr/>
            </a:pPr>
            <a:r>
              <a:rPr kumimoji="0" lang="en-US" altLang="zh-TW" dirty="0" smtClean="0"/>
              <a:t>HDFS</a:t>
            </a:r>
            <a:endParaRPr kumimoji="0" lang="zh-TW" altLang="en-US" dirty="0"/>
          </a:p>
        </p:txBody>
      </p:sp>
      <p:cxnSp>
        <p:nvCxnSpPr>
          <p:cNvPr id="9" name="肘形接點 8"/>
          <p:cNvCxnSpPr>
            <a:endCxn id="8" idx="1"/>
          </p:cNvCxnSpPr>
          <p:nvPr/>
        </p:nvCxnSpPr>
        <p:spPr>
          <a:xfrm flipV="1">
            <a:off x="2147149" y="6217368"/>
            <a:ext cx="628119" cy="129644"/>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肘形接點 11"/>
          <p:cNvCxnSpPr/>
          <p:nvPr/>
        </p:nvCxnSpPr>
        <p:spPr>
          <a:xfrm flipV="1">
            <a:off x="3792071" y="6223718"/>
            <a:ext cx="654256" cy="123294"/>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圓角矩形 20"/>
          <p:cNvSpPr/>
          <p:nvPr/>
        </p:nvSpPr>
        <p:spPr>
          <a:xfrm>
            <a:off x="4467266" y="5795093"/>
            <a:ext cx="1126710" cy="85725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fontAlgn="auto">
              <a:spcBef>
                <a:spcPts val="0"/>
              </a:spcBef>
              <a:spcAft>
                <a:spcPts val="0"/>
              </a:spcAft>
              <a:defRPr/>
            </a:pPr>
            <a:r>
              <a:rPr kumimoji="0" lang="en-US" altLang="zh-TW" dirty="0" smtClean="0"/>
              <a:t>Analysis</a:t>
            </a:r>
            <a:endParaRPr kumimoji="0" lang="zh-TW" altLang="en-US" dirty="0"/>
          </a:p>
        </p:txBody>
      </p:sp>
      <p:cxnSp>
        <p:nvCxnSpPr>
          <p:cNvPr id="22" name="肘形接點 21"/>
          <p:cNvCxnSpPr/>
          <p:nvPr/>
        </p:nvCxnSpPr>
        <p:spPr>
          <a:xfrm flipV="1">
            <a:off x="5593976" y="6162071"/>
            <a:ext cx="654256" cy="123294"/>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sp>
        <p:nvSpPr>
          <p:cNvPr id="23" name="圓角矩形 22"/>
          <p:cNvSpPr/>
          <p:nvPr/>
        </p:nvSpPr>
        <p:spPr>
          <a:xfrm>
            <a:off x="6269170" y="5795093"/>
            <a:ext cx="1247735" cy="85725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fontAlgn="auto">
              <a:spcBef>
                <a:spcPts val="0"/>
              </a:spcBef>
              <a:spcAft>
                <a:spcPts val="0"/>
              </a:spcAft>
              <a:defRPr/>
            </a:pPr>
            <a:r>
              <a:rPr kumimoji="0" lang="en-US" altLang="zh-TW" dirty="0" smtClean="0"/>
              <a:t>MongoDB</a:t>
            </a:r>
            <a:endParaRPr kumimoji="0" lang="zh-TW" altLang="en-US" dirty="0"/>
          </a:p>
        </p:txBody>
      </p:sp>
      <p:cxnSp>
        <p:nvCxnSpPr>
          <p:cNvPr id="24" name="肘形接點 23"/>
          <p:cNvCxnSpPr/>
          <p:nvPr/>
        </p:nvCxnSpPr>
        <p:spPr>
          <a:xfrm flipV="1">
            <a:off x="7537843" y="6115179"/>
            <a:ext cx="654256" cy="123294"/>
          </a:xfrm>
          <a:prstGeom prst="bentConnector3">
            <a:avLst>
              <a:gd name="adj1" fmla="val 52055"/>
            </a:avLst>
          </a:prstGeom>
          <a:ln>
            <a:tailEnd type="arrow"/>
          </a:ln>
        </p:spPr>
        <p:style>
          <a:lnRef idx="1">
            <a:schemeClr val="accent2"/>
          </a:lnRef>
          <a:fillRef idx="0">
            <a:schemeClr val="accent2"/>
          </a:fillRef>
          <a:effectRef idx="0">
            <a:schemeClr val="accent2"/>
          </a:effectRef>
          <a:fontRef idx="minor">
            <a:schemeClr val="tx1"/>
          </a:fontRef>
        </p:style>
      </p:cxnSp>
      <p:sp>
        <p:nvSpPr>
          <p:cNvPr id="26" name="圓角矩形 25"/>
          <p:cNvSpPr/>
          <p:nvPr/>
        </p:nvSpPr>
        <p:spPr>
          <a:xfrm>
            <a:off x="8213037" y="5795093"/>
            <a:ext cx="1126710" cy="85725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defPPr>
              <a:defRPr lang="zh-TW"/>
            </a:defPPr>
            <a:lvl1pPr algn="l" rtl="0" fontAlgn="base">
              <a:spcBef>
                <a:spcPct val="0"/>
              </a:spcBef>
              <a:spcAft>
                <a:spcPct val="0"/>
              </a:spcAft>
              <a:defRPr kumimoji="1" kern="1200">
                <a:solidFill>
                  <a:schemeClr val="dk1"/>
                </a:solidFill>
                <a:latin typeface="+mn-lt"/>
                <a:ea typeface="+mn-ea"/>
                <a:cs typeface="+mn-cs"/>
              </a:defRPr>
            </a:lvl1pPr>
            <a:lvl2pPr marL="457200" algn="l" rtl="0" fontAlgn="base">
              <a:spcBef>
                <a:spcPct val="0"/>
              </a:spcBef>
              <a:spcAft>
                <a:spcPct val="0"/>
              </a:spcAft>
              <a:defRPr kumimoji="1" kern="1200">
                <a:solidFill>
                  <a:schemeClr val="dk1"/>
                </a:solidFill>
                <a:latin typeface="+mn-lt"/>
                <a:ea typeface="+mn-ea"/>
                <a:cs typeface="+mn-cs"/>
              </a:defRPr>
            </a:lvl2pPr>
            <a:lvl3pPr marL="914400" algn="l" rtl="0" fontAlgn="base">
              <a:spcBef>
                <a:spcPct val="0"/>
              </a:spcBef>
              <a:spcAft>
                <a:spcPct val="0"/>
              </a:spcAft>
              <a:defRPr kumimoji="1" kern="1200">
                <a:solidFill>
                  <a:schemeClr val="dk1"/>
                </a:solidFill>
                <a:latin typeface="+mn-lt"/>
                <a:ea typeface="+mn-ea"/>
                <a:cs typeface="+mn-cs"/>
              </a:defRPr>
            </a:lvl3pPr>
            <a:lvl4pPr marL="1371600" algn="l" rtl="0" fontAlgn="base">
              <a:spcBef>
                <a:spcPct val="0"/>
              </a:spcBef>
              <a:spcAft>
                <a:spcPct val="0"/>
              </a:spcAft>
              <a:defRPr kumimoji="1" kern="1200">
                <a:solidFill>
                  <a:schemeClr val="dk1"/>
                </a:solidFill>
                <a:latin typeface="+mn-lt"/>
                <a:ea typeface="+mn-ea"/>
                <a:cs typeface="+mn-cs"/>
              </a:defRPr>
            </a:lvl4pPr>
            <a:lvl5pPr marL="1828800" algn="l" rtl="0" fontAlgn="base">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pPr algn="ctr" fontAlgn="auto">
              <a:spcBef>
                <a:spcPts val="0"/>
              </a:spcBef>
              <a:spcAft>
                <a:spcPts val="0"/>
              </a:spcAft>
              <a:defRPr/>
            </a:pPr>
            <a:r>
              <a:rPr kumimoji="0" lang="en-US" altLang="zh-TW" dirty="0" smtClean="0"/>
              <a:t>Web</a:t>
            </a:r>
            <a:endParaRPr kumimoji="0" lang="zh-TW" altLang="en-US" dirty="0"/>
          </a:p>
        </p:txBody>
      </p:sp>
    </p:spTree>
    <p:extLst>
      <p:ext uri="{BB962C8B-B14F-4D97-AF65-F5344CB8AC3E}">
        <p14:creationId xmlns:p14="http://schemas.microsoft.com/office/powerpoint/2010/main" val="30217811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spc="-10" dirty="0"/>
              <a:t>AWS </a:t>
            </a:r>
            <a:r>
              <a:rPr lang="en-US" altLang="zh-TW" u="sng" spc="-10" dirty="0" smtClean="0"/>
              <a:t>– Security Groups:</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376" y="1270000"/>
            <a:ext cx="9079345" cy="5416587"/>
          </a:xfrm>
          <a:prstGeom prst="rect">
            <a:avLst/>
          </a:prstGeom>
          <a:scene3d>
            <a:camera prst="orthographicFront"/>
            <a:lightRig rig="threePt" dir="t"/>
          </a:scene3d>
          <a:sp3d>
            <a:bevelT/>
          </a:sp3d>
        </p:spPr>
      </p:pic>
      <p:sp>
        <p:nvSpPr>
          <p:cNvPr id="6" name="object 3"/>
          <p:cNvSpPr/>
          <p:nvPr/>
        </p:nvSpPr>
        <p:spPr>
          <a:xfrm>
            <a:off x="72047" y="2174111"/>
            <a:ext cx="2581656" cy="1290827"/>
          </a:xfrm>
          <a:prstGeom prst="rect">
            <a:avLst/>
          </a:prstGeom>
          <a:blipFill>
            <a:blip r:embed="rId3" cstate="print"/>
            <a:stretch>
              <a:fillRect/>
            </a:stretch>
          </a:blipFill>
        </p:spPr>
        <p:txBody>
          <a:bodyPr wrap="square" lIns="0" tIns="0" rIns="0" bIns="0" rtlCol="0"/>
          <a:lstStyle/>
          <a:p>
            <a:endParaRPr/>
          </a:p>
        </p:txBody>
      </p:sp>
      <p:sp>
        <p:nvSpPr>
          <p:cNvPr id="7" name="object 4"/>
          <p:cNvSpPr/>
          <p:nvPr/>
        </p:nvSpPr>
        <p:spPr>
          <a:xfrm>
            <a:off x="830581" y="3746436"/>
            <a:ext cx="1210656" cy="974533"/>
          </a:xfrm>
          <a:custGeom>
            <a:avLst/>
            <a:gdLst/>
            <a:ahLst/>
            <a:cxnLst/>
            <a:rect l="l" t="t" r="r" b="b"/>
            <a:pathLst>
              <a:path w="1675130" h="1482725">
                <a:moveTo>
                  <a:pt x="1466596" y="232727"/>
                </a:moveTo>
                <a:lnTo>
                  <a:pt x="208279" y="232727"/>
                </a:lnTo>
                <a:lnTo>
                  <a:pt x="160525" y="238227"/>
                </a:lnTo>
                <a:lnTo>
                  <a:pt x="116686" y="253896"/>
                </a:lnTo>
                <a:lnTo>
                  <a:pt x="78013" y="278482"/>
                </a:lnTo>
                <a:lnTo>
                  <a:pt x="45758" y="310736"/>
                </a:lnTo>
                <a:lnTo>
                  <a:pt x="21170" y="349408"/>
                </a:lnTo>
                <a:lnTo>
                  <a:pt x="5501" y="393248"/>
                </a:lnTo>
                <a:lnTo>
                  <a:pt x="0" y="441007"/>
                </a:lnTo>
                <a:lnTo>
                  <a:pt x="0" y="1274114"/>
                </a:lnTo>
                <a:lnTo>
                  <a:pt x="5501" y="1321874"/>
                </a:lnTo>
                <a:lnTo>
                  <a:pt x="21170" y="1365716"/>
                </a:lnTo>
                <a:lnTo>
                  <a:pt x="45758" y="1404391"/>
                </a:lnTo>
                <a:lnTo>
                  <a:pt x="78013" y="1436647"/>
                </a:lnTo>
                <a:lnTo>
                  <a:pt x="116686" y="1461236"/>
                </a:lnTo>
                <a:lnTo>
                  <a:pt x="160525" y="1476906"/>
                </a:lnTo>
                <a:lnTo>
                  <a:pt x="208279" y="1482407"/>
                </a:lnTo>
                <a:lnTo>
                  <a:pt x="1466596" y="1482407"/>
                </a:lnTo>
                <a:lnTo>
                  <a:pt x="1514350" y="1476906"/>
                </a:lnTo>
                <a:lnTo>
                  <a:pt x="1558189" y="1461236"/>
                </a:lnTo>
                <a:lnTo>
                  <a:pt x="1596862" y="1436647"/>
                </a:lnTo>
                <a:lnTo>
                  <a:pt x="1629117" y="1404391"/>
                </a:lnTo>
                <a:lnTo>
                  <a:pt x="1653705" y="1365716"/>
                </a:lnTo>
                <a:lnTo>
                  <a:pt x="1669374" y="1321874"/>
                </a:lnTo>
                <a:lnTo>
                  <a:pt x="1674876" y="1274114"/>
                </a:lnTo>
                <a:lnTo>
                  <a:pt x="1674876" y="441007"/>
                </a:lnTo>
                <a:lnTo>
                  <a:pt x="1669374" y="393248"/>
                </a:lnTo>
                <a:lnTo>
                  <a:pt x="1653705" y="349408"/>
                </a:lnTo>
                <a:lnTo>
                  <a:pt x="1629117" y="310736"/>
                </a:lnTo>
                <a:lnTo>
                  <a:pt x="1596862" y="278482"/>
                </a:lnTo>
                <a:lnTo>
                  <a:pt x="1558189" y="253896"/>
                </a:lnTo>
                <a:lnTo>
                  <a:pt x="1514350" y="238227"/>
                </a:lnTo>
                <a:lnTo>
                  <a:pt x="1466596" y="232727"/>
                </a:lnTo>
                <a:close/>
              </a:path>
              <a:path w="1675130" h="1482725">
                <a:moveTo>
                  <a:pt x="481291" y="0"/>
                </a:moveTo>
                <a:lnTo>
                  <a:pt x="279146" y="232727"/>
                </a:lnTo>
                <a:lnTo>
                  <a:pt x="697865" y="232727"/>
                </a:lnTo>
                <a:lnTo>
                  <a:pt x="481291" y="0"/>
                </a:lnTo>
                <a:close/>
              </a:path>
            </a:pathLst>
          </a:custGeom>
          <a:solidFill>
            <a:srgbClr val="1EA896"/>
          </a:solidFill>
        </p:spPr>
        <p:txBody>
          <a:bodyPr wrap="square" lIns="0" tIns="0" rIns="0" bIns="0" rtlCol="0"/>
          <a:lstStyle/>
          <a:p>
            <a:endParaRPr/>
          </a:p>
        </p:txBody>
      </p:sp>
      <p:sp>
        <p:nvSpPr>
          <p:cNvPr id="8" name="object 5"/>
          <p:cNvSpPr txBox="1"/>
          <p:nvPr/>
        </p:nvSpPr>
        <p:spPr>
          <a:xfrm>
            <a:off x="920329" y="4166971"/>
            <a:ext cx="1226820" cy="553998"/>
          </a:xfrm>
          <a:prstGeom prst="rect">
            <a:avLst/>
          </a:prstGeom>
        </p:spPr>
        <p:txBody>
          <a:bodyPr vert="horz" wrap="square" lIns="0" tIns="0" rIns="0" bIns="0" rtlCol="0">
            <a:spAutoFit/>
          </a:bodyPr>
          <a:lstStyle/>
          <a:p>
            <a:pPr marL="12700">
              <a:lnSpc>
                <a:spcPct val="100000"/>
              </a:lnSpc>
            </a:pPr>
            <a:r>
              <a:rPr sz="1800" dirty="0">
                <a:solidFill>
                  <a:srgbClr val="FFFFFF"/>
                </a:solidFill>
                <a:latin typeface="Wingdings"/>
                <a:cs typeface="Wingdings"/>
              </a:rPr>
              <a:t></a:t>
            </a:r>
            <a:r>
              <a:rPr sz="1800" spc="360" dirty="0">
                <a:solidFill>
                  <a:srgbClr val="FFFFFF"/>
                </a:solidFill>
                <a:latin typeface="Times New Roman"/>
                <a:cs typeface="Times New Roman"/>
              </a:rPr>
              <a:t> </a:t>
            </a:r>
            <a:r>
              <a:rPr lang="zh-TW" altLang="en-US" b="1" dirty="0" smtClean="0">
                <a:solidFill>
                  <a:srgbClr val="FFFFFF"/>
                </a:solidFill>
                <a:latin typeface="Microsoft JhengHei UI"/>
                <a:cs typeface="Times New Roman"/>
              </a:rPr>
              <a:t>安全</a:t>
            </a:r>
            <a:r>
              <a:rPr lang="zh-TW" altLang="en-US" b="1" dirty="0">
                <a:solidFill>
                  <a:srgbClr val="FFFFFF"/>
                </a:solidFill>
                <a:latin typeface="Microsoft JhengHei UI"/>
                <a:cs typeface="Times New Roman"/>
              </a:rPr>
              <a:t>性</a:t>
            </a:r>
            <a:endParaRPr sz="1800" dirty="0">
              <a:latin typeface="Microsoft JhengHei UI"/>
              <a:cs typeface="Microsoft JhengHei UI"/>
            </a:endParaRPr>
          </a:p>
          <a:p>
            <a:pPr marL="12700">
              <a:lnSpc>
                <a:spcPct val="100000"/>
              </a:lnSpc>
            </a:pPr>
            <a:endParaRPr sz="1800" dirty="0">
              <a:latin typeface="Microsoft JhengHei UI"/>
              <a:cs typeface="Microsoft JhengHei UI"/>
            </a:endParaRPr>
          </a:p>
        </p:txBody>
      </p:sp>
    </p:spTree>
    <p:extLst>
      <p:ext uri="{BB962C8B-B14F-4D97-AF65-F5344CB8AC3E}">
        <p14:creationId xmlns:p14="http://schemas.microsoft.com/office/powerpoint/2010/main" val="3673361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276033"/>
            <a:ext cx="8596668" cy="1320800"/>
          </a:xfrm>
        </p:spPr>
        <p:txBody>
          <a:bodyPr/>
          <a:lstStyle/>
          <a:p>
            <a:r>
              <a:rPr lang="zh-TW" altLang="en-US" u="sng" dirty="0" smtClean="0"/>
              <a:t>駭客攻擊</a:t>
            </a:r>
            <a:r>
              <a:rPr lang="en-US" altLang="zh-TW" u="sng" dirty="0"/>
              <a:t>:</a:t>
            </a:r>
            <a:endParaRPr lang="zh-TW" altLang="en-US" u="sng"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933" y="1099292"/>
            <a:ext cx="8596312" cy="1593844"/>
          </a:xfrm>
          <a:scene3d>
            <a:camera prst="orthographicFront"/>
            <a:lightRig rig="threePt" dir="t"/>
          </a:scene3d>
          <a:sp3d>
            <a:bevelT/>
          </a:sp3d>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470" y="2881593"/>
            <a:ext cx="6200775" cy="3667125"/>
          </a:xfrm>
          <a:prstGeom prst="rect">
            <a:avLst/>
          </a:prstGeom>
          <a:scene3d>
            <a:camera prst="orthographicFront"/>
            <a:lightRig rig="threePt" dir="t"/>
          </a:scene3d>
          <a:sp3d>
            <a:bevelT/>
          </a:sp3d>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7" y="2881593"/>
            <a:ext cx="2457450" cy="3905250"/>
          </a:xfrm>
          <a:prstGeom prst="rect">
            <a:avLst/>
          </a:prstGeom>
          <a:scene3d>
            <a:camera prst="orthographicFront"/>
            <a:lightRig rig="threePt" dir="t"/>
          </a:scene3d>
          <a:sp3d>
            <a:bevelT/>
          </a:sp3d>
        </p:spPr>
      </p:pic>
      <p:sp>
        <p:nvSpPr>
          <p:cNvPr id="7" name="橢圓 6"/>
          <p:cNvSpPr/>
          <p:nvPr/>
        </p:nvSpPr>
        <p:spPr>
          <a:xfrm>
            <a:off x="835268" y="5365786"/>
            <a:ext cx="1556239" cy="1096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678418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388391"/>
            <a:ext cx="8596668" cy="1320800"/>
          </a:xfrm>
        </p:spPr>
        <p:txBody>
          <a:bodyPr/>
          <a:lstStyle/>
          <a:p>
            <a:r>
              <a:rPr lang="zh-TW" altLang="en-US" u="sng" dirty="0"/>
              <a:t>駭客攻擊</a:t>
            </a:r>
            <a:r>
              <a:rPr lang="en-US" altLang="zh-TW" u="sng" dirty="0"/>
              <a:t>:</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486" y="1211105"/>
            <a:ext cx="8596312" cy="2533779"/>
          </a:xfrm>
        </p:spPr>
      </p:pic>
      <p:sp>
        <p:nvSpPr>
          <p:cNvPr id="5" name="橢圓 4"/>
          <p:cNvSpPr/>
          <p:nvPr/>
        </p:nvSpPr>
        <p:spPr>
          <a:xfrm>
            <a:off x="739891" y="2380130"/>
            <a:ext cx="7731756" cy="14791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4014705" y="3221241"/>
            <a:ext cx="591064" cy="134470"/>
          </a:xfrm>
          <a:prstGeom prst="rect">
            <a:avLst/>
          </a:prstGeom>
          <a:solidFill>
            <a:schemeClr val="bg2"/>
          </a:solidFill>
        </p:spPr>
        <p:txBody>
          <a:bodyPr wrap="square" rtlCol="0">
            <a:spAutoFit/>
          </a:bodyPr>
          <a:lstStyle/>
          <a:p>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06" y="4054956"/>
            <a:ext cx="10840963" cy="2486372"/>
          </a:xfrm>
          <a:prstGeom prst="rect">
            <a:avLst/>
          </a:prstGeom>
          <a:scene3d>
            <a:camera prst="orthographicFront"/>
            <a:lightRig rig="threePt" dir="t"/>
          </a:scene3d>
          <a:sp3d>
            <a:bevelT/>
          </a:sp3d>
        </p:spPr>
      </p:pic>
    </p:spTree>
    <p:extLst>
      <p:ext uri="{BB962C8B-B14F-4D97-AF65-F5344CB8AC3E}">
        <p14:creationId xmlns:p14="http://schemas.microsoft.com/office/powerpoint/2010/main" val="35027349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4752" y="27709"/>
            <a:ext cx="8596668" cy="1320800"/>
          </a:xfrm>
        </p:spPr>
        <p:txBody>
          <a:bodyPr/>
          <a:lstStyle/>
          <a:p>
            <a:r>
              <a:rPr lang="en-US" altLang="zh-TW" u="sng" dirty="0" smtClean="0"/>
              <a:t>AWS – IAM:</a:t>
            </a:r>
            <a:br>
              <a:rPr lang="en-US" altLang="zh-TW" u="sng" dirty="0" smtClean="0"/>
            </a:br>
            <a:endParaRPr lang="zh-TW" altLang="en-US" u="sng"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991" y="734291"/>
            <a:ext cx="11491821" cy="3080656"/>
          </a:xfrm>
          <a:scene3d>
            <a:camera prst="orthographicFront"/>
            <a:lightRig rig="threePt" dir="t"/>
          </a:scene3d>
          <a:sp3d>
            <a:bevelT/>
          </a:sp3d>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475" y="3998944"/>
            <a:ext cx="10376452" cy="2737851"/>
          </a:xfrm>
          <a:prstGeom prst="rect">
            <a:avLst/>
          </a:prstGeom>
          <a:scene3d>
            <a:camera prst="orthographicFront"/>
            <a:lightRig rig="threePt" dir="t"/>
          </a:scene3d>
          <a:sp3d>
            <a:bevelT/>
          </a:sp3d>
        </p:spPr>
      </p:pic>
      <p:sp>
        <p:nvSpPr>
          <p:cNvPr id="6" name="object 4"/>
          <p:cNvSpPr/>
          <p:nvPr/>
        </p:nvSpPr>
        <p:spPr>
          <a:xfrm>
            <a:off x="0" y="4521529"/>
            <a:ext cx="1493213" cy="974533"/>
          </a:xfrm>
          <a:custGeom>
            <a:avLst/>
            <a:gdLst/>
            <a:ahLst/>
            <a:cxnLst/>
            <a:rect l="l" t="t" r="r" b="b"/>
            <a:pathLst>
              <a:path w="1675130" h="1482725">
                <a:moveTo>
                  <a:pt x="1466596" y="232727"/>
                </a:moveTo>
                <a:lnTo>
                  <a:pt x="208279" y="232727"/>
                </a:lnTo>
                <a:lnTo>
                  <a:pt x="160525" y="238227"/>
                </a:lnTo>
                <a:lnTo>
                  <a:pt x="116686" y="253896"/>
                </a:lnTo>
                <a:lnTo>
                  <a:pt x="78013" y="278482"/>
                </a:lnTo>
                <a:lnTo>
                  <a:pt x="45758" y="310736"/>
                </a:lnTo>
                <a:lnTo>
                  <a:pt x="21170" y="349408"/>
                </a:lnTo>
                <a:lnTo>
                  <a:pt x="5501" y="393248"/>
                </a:lnTo>
                <a:lnTo>
                  <a:pt x="0" y="441007"/>
                </a:lnTo>
                <a:lnTo>
                  <a:pt x="0" y="1274114"/>
                </a:lnTo>
                <a:lnTo>
                  <a:pt x="5501" y="1321874"/>
                </a:lnTo>
                <a:lnTo>
                  <a:pt x="21170" y="1365716"/>
                </a:lnTo>
                <a:lnTo>
                  <a:pt x="45758" y="1404391"/>
                </a:lnTo>
                <a:lnTo>
                  <a:pt x="78013" y="1436647"/>
                </a:lnTo>
                <a:lnTo>
                  <a:pt x="116686" y="1461236"/>
                </a:lnTo>
                <a:lnTo>
                  <a:pt x="160525" y="1476906"/>
                </a:lnTo>
                <a:lnTo>
                  <a:pt x="208279" y="1482407"/>
                </a:lnTo>
                <a:lnTo>
                  <a:pt x="1466596" y="1482407"/>
                </a:lnTo>
                <a:lnTo>
                  <a:pt x="1514350" y="1476906"/>
                </a:lnTo>
                <a:lnTo>
                  <a:pt x="1558189" y="1461236"/>
                </a:lnTo>
                <a:lnTo>
                  <a:pt x="1596862" y="1436647"/>
                </a:lnTo>
                <a:lnTo>
                  <a:pt x="1629117" y="1404391"/>
                </a:lnTo>
                <a:lnTo>
                  <a:pt x="1653705" y="1365716"/>
                </a:lnTo>
                <a:lnTo>
                  <a:pt x="1669374" y="1321874"/>
                </a:lnTo>
                <a:lnTo>
                  <a:pt x="1674876" y="1274114"/>
                </a:lnTo>
                <a:lnTo>
                  <a:pt x="1674876" y="441007"/>
                </a:lnTo>
                <a:lnTo>
                  <a:pt x="1669374" y="393248"/>
                </a:lnTo>
                <a:lnTo>
                  <a:pt x="1653705" y="349408"/>
                </a:lnTo>
                <a:lnTo>
                  <a:pt x="1629117" y="310736"/>
                </a:lnTo>
                <a:lnTo>
                  <a:pt x="1596862" y="278482"/>
                </a:lnTo>
                <a:lnTo>
                  <a:pt x="1558189" y="253896"/>
                </a:lnTo>
                <a:lnTo>
                  <a:pt x="1514350" y="238227"/>
                </a:lnTo>
                <a:lnTo>
                  <a:pt x="1466596" y="232727"/>
                </a:lnTo>
                <a:close/>
              </a:path>
              <a:path w="1675130" h="1482725">
                <a:moveTo>
                  <a:pt x="481291" y="0"/>
                </a:moveTo>
                <a:lnTo>
                  <a:pt x="279146" y="232727"/>
                </a:lnTo>
                <a:lnTo>
                  <a:pt x="697865" y="232727"/>
                </a:lnTo>
                <a:lnTo>
                  <a:pt x="481291" y="0"/>
                </a:lnTo>
                <a:close/>
              </a:path>
            </a:pathLst>
          </a:custGeom>
          <a:solidFill>
            <a:srgbClr val="1EA896"/>
          </a:solidFill>
        </p:spPr>
        <p:txBody>
          <a:bodyPr wrap="square" lIns="0" tIns="0" rIns="0" bIns="0" rtlCol="0"/>
          <a:lstStyle/>
          <a:p>
            <a:endParaRPr/>
          </a:p>
        </p:txBody>
      </p:sp>
      <p:sp>
        <p:nvSpPr>
          <p:cNvPr id="7" name="object 5"/>
          <p:cNvSpPr txBox="1"/>
          <p:nvPr/>
        </p:nvSpPr>
        <p:spPr>
          <a:xfrm>
            <a:off x="89749" y="5008796"/>
            <a:ext cx="1403464" cy="553998"/>
          </a:xfrm>
          <a:prstGeom prst="rect">
            <a:avLst/>
          </a:prstGeom>
        </p:spPr>
        <p:txBody>
          <a:bodyPr vert="horz" wrap="square" lIns="0" tIns="0" rIns="0" bIns="0" rtlCol="0">
            <a:spAutoFit/>
          </a:bodyPr>
          <a:lstStyle/>
          <a:p>
            <a:pPr marL="12700">
              <a:lnSpc>
                <a:spcPct val="100000"/>
              </a:lnSpc>
            </a:pPr>
            <a:r>
              <a:rPr sz="1800" dirty="0">
                <a:solidFill>
                  <a:srgbClr val="FFFFFF"/>
                </a:solidFill>
                <a:latin typeface="Wingdings"/>
                <a:cs typeface="Wingdings"/>
              </a:rPr>
              <a:t></a:t>
            </a:r>
            <a:r>
              <a:rPr sz="1800" spc="360" dirty="0">
                <a:solidFill>
                  <a:srgbClr val="FFFFFF"/>
                </a:solidFill>
                <a:latin typeface="Times New Roman"/>
                <a:cs typeface="Times New Roman"/>
              </a:rPr>
              <a:t> </a:t>
            </a:r>
            <a:r>
              <a:rPr lang="zh-TW" altLang="en-US" sz="1800" spc="360" dirty="0" smtClean="0">
                <a:solidFill>
                  <a:srgbClr val="FFFFFF"/>
                </a:solidFill>
                <a:latin typeface="Times New Roman"/>
                <a:cs typeface="Times New Roman"/>
              </a:rPr>
              <a:t>成員權限</a:t>
            </a:r>
            <a:endParaRPr sz="1800" dirty="0">
              <a:latin typeface="Microsoft JhengHei UI"/>
              <a:cs typeface="Microsoft JhengHei UI"/>
            </a:endParaRPr>
          </a:p>
          <a:p>
            <a:pPr marL="12700">
              <a:lnSpc>
                <a:spcPct val="100000"/>
              </a:lnSpc>
            </a:pPr>
            <a:endParaRPr sz="1800" dirty="0">
              <a:latin typeface="Microsoft JhengHei UI"/>
              <a:cs typeface="Microsoft JhengHei UI"/>
            </a:endParaRPr>
          </a:p>
        </p:txBody>
      </p:sp>
    </p:spTree>
    <p:extLst>
      <p:ext uri="{BB962C8B-B14F-4D97-AF65-F5344CB8AC3E}">
        <p14:creationId xmlns:p14="http://schemas.microsoft.com/office/powerpoint/2010/main" val="218458468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spc="-10" dirty="0"/>
              <a:t>AWS – </a:t>
            </a:r>
            <a:r>
              <a:rPr lang="en-US" altLang="zh-TW" u="sng" spc="-10" dirty="0" smtClean="0"/>
              <a:t>S3:</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87" y="1631991"/>
            <a:ext cx="11476840" cy="4502972"/>
          </a:xfrm>
          <a:prstGeom prst="rect">
            <a:avLst/>
          </a:prstGeom>
          <a:scene3d>
            <a:camera prst="orthographicFront"/>
            <a:lightRig rig="threePt" dir="t"/>
          </a:scene3d>
          <a:sp3d>
            <a:bevelT/>
          </a:sp3d>
        </p:spPr>
      </p:pic>
    </p:spTree>
    <p:extLst>
      <p:ext uri="{BB962C8B-B14F-4D97-AF65-F5344CB8AC3E}">
        <p14:creationId xmlns:p14="http://schemas.microsoft.com/office/powerpoint/2010/main" val="321512312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5550" y="2842847"/>
            <a:ext cx="8596668" cy="1320800"/>
          </a:xfrm>
        </p:spPr>
        <p:txBody>
          <a:bodyPr>
            <a:normAutofit/>
          </a:bodyPr>
          <a:lstStyle/>
          <a:p>
            <a:r>
              <a:rPr lang="zh-TW" altLang="en-US" dirty="0" smtClean="0"/>
              <a:t>演算法 </a:t>
            </a:r>
            <a:r>
              <a:rPr lang="en-US" altLang="zh-TW" dirty="0" smtClean="0"/>
              <a:t>– word2vec</a:t>
            </a:r>
            <a:r>
              <a:rPr lang="zh-TW" altLang="en-US" dirty="0" smtClean="0"/>
              <a:t>、</a:t>
            </a:r>
            <a:r>
              <a:rPr lang="en-US" altLang="zh-TW" dirty="0" smtClean="0"/>
              <a:t>SVM</a:t>
            </a:r>
            <a:r>
              <a:rPr lang="zh-TW" altLang="en-US" dirty="0" smtClean="0"/>
              <a:t>、</a:t>
            </a:r>
            <a:r>
              <a:rPr lang="en-US" altLang="zh-TW" dirty="0" smtClean="0"/>
              <a:t>ALS  </a:t>
            </a:r>
            <a:br>
              <a:rPr lang="en-US" altLang="zh-TW" dirty="0" smtClean="0"/>
            </a:br>
            <a:endParaRPr lang="zh-TW" altLang="en-US" dirty="0"/>
          </a:p>
        </p:txBody>
      </p:sp>
      <p:sp>
        <p:nvSpPr>
          <p:cNvPr id="4" name="標題 1"/>
          <p:cNvSpPr txBox="1">
            <a:spLocks/>
          </p:cNvSpPr>
          <p:nvPr/>
        </p:nvSpPr>
        <p:spPr>
          <a:xfrm>
            <a:off x="7259517"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葉偉弘</a:t>
            </a:r>
            <a:endParaRPr lang="en-US" altLang="zh-TW" sz="2800" dirty="0" smtClean="0"/>
          </a:p>
        </p:txBody>
      </p:sp>
    </p:spTree>
    <p:extLst>
      <p:ext uri="{BB962C8B-B14F-4D97-AF65-F5344CB8AC3E}">
        <p14:creationId xmlns:p14="http://schemas.microsoft.com/office/powerpoint/2010/main" val="18174707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03759" y="1281323"/>
            <a:ext cx="3611133" cy="1012707"/>
          </a:xfrm>
        </p:spPr>
        <p:txBody>
          <a:bodyPr>
            <a:normAutofit/>
          </a:bodyPr>
          <a:lstStyle/>
          <a:p>
            <a:pPr algn="ctr"/>
            <a:r>
              <a:rPr lang="en-US" altLang="zh-TW" sz="1800" dirty="0" smtClean="0">
                <a:latin typeface="+mn-ea"/>
                <a:ea typeface="+mn-ea"/>
              </a:rPr>
              <a:t>ALS-</a:t>
            </a:r>
            <a:r>
              <a:rPr lang="zh-TW" altLang="en-US" sz="1800" dirty="0" smtClean="0">
                <a:latin typeface="+mn-ea"/>
                <a:ea typeface="+mn-ea"/>
              </a:rPr>
              <a:t>協同過濾</a:t>
            </a:r>
            <a:r>
              <a:rPr lang="en-US" altLang="zh-TW" sz="1800" dirty="0" smtClean="0">
                <a:latin typeface="+mn-ea"/>
                <a:ea typeface="+mn-ea"/>
              </a:rPr>
              <a:t/>
            </a:r>
            <a:br>
              <a:rPr lang="en-US" altLang="zh-TW" sz="1800" dirty="0" smtClean="0">
                <a:latin typeface="+mn-ea"/>
                <a:ea typeface="+mn-ea"/>
              </a:rPr>
            </a:br>
            <a:r>
              <a:rPr lang="en-US" altLang="zh-TW" sz="1800" dirty="0" smtClean="0">
                <a:latin typeface="+mn-ea"/>
                <a:ea typeface="+mn-ea"/>
              </a:rPr>
              <a:t>(Alternating Least Squares)</a:t>
            </a:r>
            <a:endParaRPr lang="zh-TW" altLang="en-US" sz="1800" dirty="0">
              <a:latin typeface="+mn-ea"/>
              <a:ea typeface="+mn-ea"/>
            </a:endParaRPr>
          </a:p>
        </p:txBody>
      </p:sp>
      <p:sp>
        <p:nvSpPr>
          <p:cNvPr id="6" name="文字方塊 5"/>
          <p:cNvSpPr txBox="1"/>
          <p:nvPr/>
        </p:nvSpPr>
        <p:spPr>
          <a:xfrm>
            <a:off x="7023086" y="2109364"/>
            <a:ext cx="2472605" cy="369332"/>
          </a:xfrm>
          <a:prstGeom prst="rect">
            <a:avLst/>
          </a:prstGeom>
          <a:noFill/>
        </p:spPr>
        <p:txBody>
          <a:bodyPr wrap="square" rtlCol="0">
            <a:spAutoFit/>
          </a:bodyPr>
          <a:lstStyle/>
          <a:p>
            <a:r>
              <a:rPr lang="en-US" altLang="zh-TW" dirty="0" err="1" smtClean="0">
                <a:latin typeface="+mn-ea"/>
              </a:rPr>
              <a:t>UserBase</a:t>
            </a:r>
            <a:r>
              <a:rPr lang="zh-TW" altLang="en-US" dirty="0" smtClean="0">
                <a:latin typeface="+mn-ea"/>
              </a:rPr>
              <a:t>的推薦方法</a:t>
            </a:r>
            <a:endParaRPr lang="en-US" altLang="zh-TW" dirty="0" smtClean="0">
              <a:latin typeface="+mn-ea"/>
            </a:endParaRPr>
          </a:p>
        </p:txBody>
      </p:sp>
      <p:grpSp>
        <p:nvGrpSpPr>
          <p:cNvPr id="8" name="群組 7"/>
          <p:cNvGrpSpPr/>
          <p:nvPr/>
        </p:nvGrpSpPr>
        <p:grpSpPr>
          <a:xfrm>
            <a:off x="6254004" y="2527430"/>
            <a:ext cx="3759320" cy="1990055"/>
            <a:chOff x="4539050" y="3945925"/>
            <a:chExt cx="3759320" cy="1990055"/>
          </a:xfrm>
        </p:grpSpPr>
        <p:pic>
          <p:nvPicPr>
            <p:cNvPr id="5" name="圖片 4"/>
            <p:cNvPicPr>
              <a:picLocks noChangeAspect="1"/>
            </p:cNvPicPr>
            <p:nvPr/>
          </p:nvPicPr>
          <p:blipFill rotWithShape="1">
            <a:blip r:embed="rId2"/>
            <a:srcRect t="-306" r="42898"/>
            <a:stretch/>
          </p:blipFill>
          <p:spPr>
            <a:xfrm>
              <a:off x="4584872" y="3995370"/>
              <a:ext cx="3713498" cy="1940610"/>
            </a:xfrm>
            <a:prstGeom prst="rect">
              <a:avLst/>
            </a:prstGeom>
          </p:spPr>
        </p:pic>
        <p:sp>
          <p:nvSpPr>
            <p:cNvPr id="7" name="圓角矩形 6"/>
            <p:cNvSpPr/>
            <p:nvPr/>
          </p:nvSpPr>
          <p:spPr>
            <a:xfrm>
              <a:off x="4539050" y="3945925"/>
              <a:ext cx="1375718" cy="2246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endParaRPr>
            </a:p>
          </p:txBody>
        </p:sp>
      </p:grpSp>
      <p:sp>
        <p:nvSpPr>
          <p:cNvPr id="10" name="文字方塊 9"/>
          <p:cNvSpPr txBox="1"/>
          <p:nvPr/>
        </p:nvSpPr>
        <p:spPr>
          <a:xfrm>
            <a:off x="2994457" y="2145742"/>
            <a:ext cx="2266976" cy="369332"/>
          </a:xfrm>
          <a:prstGeom prst="rect">
            <a:avLst/>
          </a:prstGeom>
          <a:noFill/>
        </p:spPr>
        <p:txBody>
          <a:bodyPr wrap="square" rtlCol="0">
            <a:spAutoFit/>
          </a:bodyPr>
          <a:lstStyle/>
          <a:p>
            <a:r>
              <a:rPr lang="zh-TW" altLang="en-US" dirty="0" smtClean="0">
                <a:latin typeface="+mn-ea"/>
              </a:rPr>
              <a:t>分</a:t>
            </a:r>
            <a:r>
              <a:rPr lang="zh-TW" altLang="en-US" dirty="0">
                <a:latin typeface="+mn-ea"/>
              </a:rPr>
              <a:t>類</a:t>
            </a:r>
            <a:r>
              <a:rPr lang="zh-TW" altLang="en-US" dirty="0" smtClean="0">
                <a:latin typeface="+mn-ea"/>
              </a:rPr>
              <a:t>的推薦方法</a:t>
            </a:r>
            <a:endParaRPr lang="en-US" altLang="zh-TW" dirty="0" smtClean="0">
              <a:latin typeface="+mn-ea"/>
            </a:endParaRPr>
          </a:p>
        </p:txBody>
      </p:sp>
      <p:grpSp>
        <p:nvGrpSpPr>
          <p:cNvPr id="12" name="群組 11"/>
          <p:cNvGrpSpPr/>
          <p:nvPr/>
        </p:nvGrpSpPr>
        <p:grpSpPr>
          <a:xfrm>
            <a:off x="2629443" y="2538929"/>
            <a:ext cx="2631990" cy="2167434"/>
            <a:chOff x="6309928" y="174189"/>
            <a:chExt cx="2631990" cy="2167434"/>
          </a:xfrm>
        </p:grpSpPr>
        <p:pic>
          <p:nvPicPr>
            <p:cNvPr id="9" name="圖片 8"/>
            <p:cNvPicPr>
              <a:picLocks noChangeAspect="1"/>
            </p:cNvPicPr>
            <p:nvPr/>
          </p:nvPicPr>
          <p:blipFill rotWithShape="1">
            <a:blip r:embed="rId3"/>
            <a:srcRect t="498" r="44203"/>
            <a:stretch/>
          </p:blipFill>
          <p:spPr>
            <a:xfrm>
              <a:off x="6326404" y="174189"/>
              <a:ext cx="2615514" cy="2167434"/>
            </a:xfrm>
            <a:prstGeom prst="rect">
              <a:avLst/>
            </a:prstGeom>
          </p:spPr>
        </p:pic>
        <p:sp>
          <p:nvSpPr>
            <p:cNvPr id="11" name="圓角矩形 10"/>
            <p:cNvSpPr/>
            <p:nvPr/>
          </p:nvSpPr>
          <p:spPr>
            <a:xfrm>
              <a:off x="6309928" y="189422"/>
              <a:ext cx="1375718" cy="2246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endParaRPr>
            </a:p>
          </p:txBody>
        </p:sp>
      </p:grpSp>
      <p:sp>
        <p:nvSpPr>
          <p:cNvPr id="16" name="標題 1"/>
          <p:cNvSpPr txBox="1">
            <a:spLocks/>
          </p:cNvSpPr>
          <p:nvPr/>
        </p:nvSpPr>
        <p:spPr>
          <a:xfrm>
            <a:off x="2001886" y="1224868"/>
            <a:ext cx="3611133" cy="10127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800" dirty="0" smtClean="0">
                <a:latin typeface="+mn-ea"/>
                <a:ea typeface="+mn-ea"/>
              </a:rPr>
              <a:t>Word2Vec+SVM</a:t>
            </a:r>
          </a:p>
          <a:p>
            <a:pPr algn="ctr"/>
            <a:r>
              <a:rPr lang="en-US" altLang="zh-TW" sz="1800" dirty="0" smtClean="0">
                <a:latin typeface="+mn-ea"/>
                <a:ea typeface="+mn-ea"/>
              </a:rPr>
              <a:t>(</a:t>
            </a:r>
            <a:r>
              <a:rPr lang="en-US" altLang="zh-TW" sz="1800" dirty="0">
                <a:latin typeface="+mn-ea"/>
                <a:ea typeface="+mn-ea"/>
              </a:rPr>
              <a:t>Support Vector Machine</a:t>
            </a:r>
            <a:r>
              <a:rPr lang="en-US" altLang="zh-TW" sz="1800" dirty="0" smtClean="0">
                <a:latin typeface="+mn-ea"/>
                <a:ea typeface="+mn-ea"/>
              </a:rPr>
              <a:t>)</a:t>
            </a:r>
            <a:endParaRPr lang="zh-TW" altLang="en-US" sz="1800" dirty="0">
              <a:latin typeface="+mn-ea"/>
              <a:ea typeface="+mn-ea"/>
            </a:endParaRPr>
          </a:p>
        </p:txBody>
      </p:sp>
      <p:sp>
        <p:nvSpPr>
          <p:cNvPr id="19" name="文字方塊 18"/>
          <p:cNvSpPr txBox="1"/>
          <p:nvPr/>
        </p:nvSpPr>
        <p:spPr>
          <a:xfrm>
            <a:off x="2205483" y="4730218"/>
            <a:ext cx="3317026" cy="2031325"/>
          </a:xfrm>
          <a:prstGeom prst="rect">
            <a:avLst/>
          </a:prstGeom>
          <a:noFill/>
        </p:spPr>
        <p:txBody>
          <a:bodyPr wrap="square" rtlCol="0">
            <a:spAutoFit/>
          </a:bodyPr>
          <a:lstStyle/>
          <a:p>
            <a:pPr algn="ctr"/>
            <a:r>
              <a:rPr lang="zh-TW" altLang="en-US" dirty="0">
                <a:latin typeface="+mn-ea"/>
              </a:rPr>
              <a:t>對</a:t>
            </a:r>
            <a:r>
              <a:rPr lang="zh-TW" altLang="en-US" dirty="0" smtClean="0">
                <a:latin typeface="+mn-ea"/>
              </a:rPr>
              <a:t>文本詞語進行探勘分類。</a:t>
            </a:r>
            <a:endParaRPr lang="en-US" altLang="zh-TW" dirty="0" smtClean="0">
              <a:latin typeface="+mn-ea"/>
            </a:endParaRPr>
          </a:p>
          <a:p>
            <a:pPr algn="ctr"/>
            <a:r>
              <a:rPr lang="zh-TW" altLang="en-US" dirty="0" smtClean="0">
                <a:latin typeface="+mn-ea"/>
              </a:rPr>
              <a:t>使用</a:t>
            </a:r>
            <a:r>
              <a:rPr lang="en-US" altLang="zh-TW" dirty="0" smtClean="0">
                <a:latin typeface="+mn-ea"/>
              </a:rPr>
              <a:t>Word2vec</a:t>
            </a:r>
            <a:r>
              <a:rPr lang="zh-TW" altLang="en-US" dirty="0" smtClean="0">
                <a:latin typeface="+mn-ea"/>
              </a:rPr>
              <a:t>計算斷詞後各</a:t>
            </a:r>
            <a:r>
              <a:rPr lang="zh-TW" altLang="en-US" b="1" dirty="0" smtClean="0">
                <a:latin typeface="+mn-ea"/>
              </a:rPr>
              <a:t>詞語</a:t>
            </a:r>
            <a:r>
              <a:rPr lang="zh-TW" altLang="en-US" dirty="0" smtClean="0">
                <a:latin typeface="+mn-ea"/>
              </a:rPr>
              <a:t>的相似度，以此為特徵向量進行</a:t>
            </a:r>
            <a:r>
              <a:rPr lang="en-US" altLang="zh-TW" dirty="0" smtClean="0">
                <a:latin typeface="+mn-ea"/>
              </a:rPr>
              <a:t>SVM</a:t>
            </a:r>
            <a:r>
              <a:rPr lang="zh-TW" altLang="en-US" dirty="0" smtClean="0">
                <a:latin typeface="+mn-ea"/>
              </a:rPr>
              <a:t>分類訓練來對各景點進行</a:t>
            </a:r>
            <a:r>
              <a:rPr lang="en-US" altLang="zh-TW" dirty="0" smtClean="0">
                <a:latin typeface="+mn-ea"/>
              </a:rPr>
              <a:t>”</a:t>
            </a:r>
            <a:r>
              <a:rPr lang="zh-TW" altLang="en-US" dirty="0" smtClean="0">
                <a:latin typeface="+mn-ea"/>
              </a:rPr>
              <a:t>室內</a:t>
            </a:r>
            <a:r>
              <a:rPr lang="en-US" altLang="zh-TW" dirty="0" smtClean="0">
                <a:latin typeface="+mn-ea"/>
              </a:rPr>
              <a:t>”</a:t>
            </a:r>
            <a:r>
              <a:rPr lang="zh-TW" altLang="en-US" dirty="0" smtClean="0">
                <a:latin typeface="+mn-ea"/>
              </a:rPr>
              <a:t>、</a:t>
            </a:r>
            <a:r>
              <a:rPr lang="en-US" altLang="zh-TW" dirty="0" smtClean="0">
                <a:latin typeface="+mn-ea"/>
              </a:rPr>
              <a:t>”</a:t>
            </a:r>
            <a:r>
              <a:rPr lang="zh-TW" altLang="en-US" dirty="0" smtClean="0">
                <a:latin typeface="+mn-ea"/>
              </a:rPr>
              <a:t>室外</a:t>
            </a:r>
            <a:r>
              <a:rPr lang="en-US" altLang="zh-TW" dirty="0" smtClean="0">
                <a:latin typeface="+mn-ea"/>
              </a:rPr>
              <a:t>”</a:t>
            </a:r>
            <a:r>
              <a:rPr lang="zh-TW" altLang="en-US" dirty="0" smtClean="0">
                <a:latin typeface="+mn-ea"/>
              </a:rPr>
              <a:t>的自動判斷。</a:t>
            </a:r>
            <a:endParaRPr lang="en-US" altLang="zh-TW" dirty="0" smtClean="0">
              <a:latin typeface="+mn-ea"/>
            </a:endParaRPr>
          </a:p>
          <a:p>
            <a:pPr algn="ctr"/>
            <a:endParaRPr lang="en-US" altLang="zh-TW" dirty="0" smtClean="0">
              <a:latin typeface="+mn-ea"/>
            </a:endParaRPr>
          </a:p>
        </p:txBody>
      </p:sp>
      <p:sp>
        <p:nvSpPr>
          <p:cNvPr id="20" name="文字方塊 19"/>
          <p:cNvSpPr txBox="1"/>
          <p:nvPr/>
        </p:nvSpPr>
        <p:spPr>
          <a:xfrm>
            <a:off x="6403759" y="4730218"/>
            <a:ext cx="3317026" cy="923330"/>
          </a:xfrm>
          <a:prstGeom prst="rect">
            <a:avLst/>
          </a:prstGeom>
          <a:noFill/>
        </p:spPr>
        <p:txBody>
          <a:bodyPr wrap="square" rtlCol="0">
            <a:spAutoFit/>
          </a:bodyPr>
          <a:lstStyle/>
          <a:p>
            <a:pPr algn="ctr"/>
            <a:r>
              <a:rPr lang="zh-TW" altLang="en-US" dirty="0" smtClean="0">
                <a:latin typeface="+mn-ea"/>
              </a:rPr>
              <a:t>推薦系統的建立</a:t>
            </a:r>
            <a:r>
              <a:rPr lang="en-US" altLang="zh-TW" dirty="0" smtClean="0">
                <a:latin typeface="+mn-ea"/>
              </a:rPr>
              <a:t>-</a:t>
            </a:r>
          </a:p>
          <a:p>
            <a:pPr algn="ctr"/>
            <a:r>
              <a:rPr lang="zh-TW" altLang="en-US" dirty="0" smtClean="0">
                <a:latin typeface="+mn-ea"/>
              </a:rPr>
              <a:t>讓您買了又買，讓您方便買，讓您意想不到的買。</a:t>
            </a:r>
            <a:endParaRPr lang="en-US" altLang="zh-TW" dirty="0" smtClean="0">
              <a:latin typeface="+mn-ea"/>
            </a:endParaRPr>
          </a:p>
        </p:txBody>
      </p:sp>
      <p:sp>
        <p:nvSpPr>
          <p:cNvPr id="22" name="副標題 2"/>
          <p:cNvSpPr txBox="1">
            <a:spLocks/>
          </p:cNvSpPr>
          <p:nvPr/>
        </p:nvSpPr>
        <p:spPr>
          <a:xfrm>
            <a:off x="1381546" y="14573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4000" dirty="0" smtClean="0">
                <a:latin typeface="+mj-ea"/>
                <a:ea typeface="+mj-ea"/>
              </a:rPr>
              <a:t>Text </a:t>
            </a:r>
            <a:r>
              <a:rPr lang="en-US" altLang="zh-TW" sz="4000" dirty="0">
                <a:latin typeface="+mj-ea"/>
                <a:ea typeface="+mj-ea"/>
              </a:rPr>
              <a:t>Mining</a:t>
            </a:r>
          </a:p>
          <a:p>
            <a:pPr marL="0" indent="0" algn="ctr">
              <a:buNone/>
            </a:pPr>
            <a:r>
              <a:rPr lang="en-US" altLang="zh-TW" dirty="0" smtClean="0">
                <a:latin typeface="+mn-ea"/>
              </a:rPr>
              <a:t>Classification                     Recommendation</a:t>
            </a:r>
            <a:endParaRPr lang="zh-TW" altLang="en-US" dirty="0">
              <a:latin typeface="+mn-ea"/>
            </a:endParaRPr>
          </a:p>
        </p:txBody>
      </p:sp>
    </p:spTree>
    <p:extLst>
      <p:ext uri="{BB962C8B-B14F-4D97-AF65-F5344CB8AC3E}">
        <p14:creationId xmlns:p14="http://schemas.microsoft.com/office/powerpoint/2010/main" val="12181214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t="646" r="65539" b="33581"/>
          <a:stretch/>
        </p:blipFill>
        <p:spPr>
          <a:xfrm>
            <a:off x="3258598" y="3900195"/>
            <a:ext cx="1666139" cy="2975204"/>
          </a:xfrm>
          <a:prstGeom prst="rect">
            <a:avLst/>
          </a:prstGeom>
          <a:ln>
            <a:solidFill>
              <a:schemeClr val="accent2"/>
            </a:solidFill>
          </a:ln>
        </p:spPr>
      </p:pic>
      <p:sp>
        <p:nvSpPr>
          <p:cNvPr id="2" name="標題 1"/>
          <p:cNvSpPr>
            <a:spLocks noGrp="1"/>
          </p:cNvSpPr>
          <p:nvPr>
            <p:ph type="title"/>
          </p:nvPr>
        </p:nvSpPr>
        <p:spPr/>
        <p:txBody>
          <a:bodyPr/>
          <a:lstStyle/>
          <a:p>
            <a:pPr algn="ctr"/>
            <a:r>
              <a:rPr lang="en-US" altLang="zh-TW" dirty="0">
                <a:latin typeface="+mn-ea"/>
                <a:ea typeface="+mn-ea"/>
              </a:rPr>
              <a:t>Recommendation</a:t>
            </a:r>
            <a:r>
              <a:rPr lang="zh-TW" altLang="en-US" dirty="0">
                <a:latin typeface="+mn-ea"/>
                <a:ea typeface="+mn-ea"/>
              </a:rPr>
              <a:t/>
            </a:r>
            <a:br>
              <a:rPr lang="zh-TW" altLang="en-US" dirty="0">
                <a:latin typeface="+mn-ea"/>
                <a:ea typeface="+mn-ea"/>
              </a:rPr>
            </a:br>
            <a:r>
              <a:rPr lang="en-US" altLang="zh-TW" dirty="0" smtClean="0">
                <a:latin typeface="+mn-ea"/>
                <a:ea typeface="+mn-ea"/>
              </a:rPr>
              <a:t>ALS</a:t>
            </a:r>
            <a:r>
              <a:rPr lang="zh-TW" altLang="en-US" dirty="0" smtClean="0">
                <a:latin typeface="+mn-ea"/>
                <a:ea typeface="+mn-ea"/>
              </a:rPr>
              <a:t>協同過濾分析</a:t>
            </a:r>
            <a:endParaRPr lang="zh-TW" altLang="en-US" dirty="0">
              <a:latin typeface="+mn-ea"/>
              <a:ea typeface="+mn-ea"/>
            </a:endParaRPr>
          </a:p>
        </p:txBody>
      </p:sp>
      <p:pic>
        <p:nvPicPr>
          <p:cNvPr id="5" name="圖片 4"/>
          <p:cNvPicPr>
            <a:picLocks noChangeAspect="1"/>
          </p:cNvPicPr>
          <p:nvPr/>
        </p:nvPicPr>
        <p:blipFill rotWithShape="1">
          <a:blip r:embed="rId3"/>
          <a:srcRect t="417" r="19679" b="57463"/>
          <a:stretch/>
        </p:blipFill>
        <p:spPr>
          <a:xfrm>
            <a:off x="460943" y="3904734"/>
            <a:ext cx="2356398" cy="2198495"/>
          </a:xfrm>
          <a:prstGeom prst="rect">
            <a:avLst/>
          </a:prstGeom>
          <a:ln>
            <a:solidFill>
              <a:srgbClr val="00B050"/>
            </a:solidFill>
          </a:ln>
        </p:spPr>
      </p:pic>
      <p:graphicFrame>
        <p:nvGraphicFramePr>
          <p:cNvPr id="10" name="表格 9"/>
          <p:cNvGraphicFramePr>
            <a:graphicFrameLocks noGrp="1"/>
          </p:cNvGraphicFramePr>
          <p:nvPr>
            <p:extLst/>
          </p:nvPr>
        </p:nvGraphicFramePr>
        <p:xfrm>
          <a:off x="460943" y="1804601"/>
          <a:ext cx="4704182" cy="1612349"/>
        </p:xfrm>
        <a:graphic>
          <a:graphicData uri="http://schemas.openxmlformats.org/drawingml/2006/table">
            <a:tbl>
              <a:tblPr firstRow="1" bandRow="1">
                <a:tableStyleId>{85BE263C-DBD7-4A20-BB59-AAB30ACAA65A}</a:tableStyleId>
              </a:tblPr>
              <a:tblGrid>
                <a:gridCol w="1275288"/>
                <a:gridCol w="3428894"/>
              </a:tblGrid>
              <a:tr h="455060">
                <a:tc>
                  <a:txBody>
                    <a:bodyPr/>
                    <a:lstStyle/>
                    <a:p>
                      <a:pPr algn="ctr"/>
                      <a:r>
                        <a:rPr lang="zh-TW" altLang="en-US" dirty="0" smtClean="0"/>
                        <a:t>回饋資訊</a:t>
                      </a:r>
                      <a:endParaRPr lang="zh-TW" altLang="en-US" dirty="0"/>
                    </a:p>
                  </a:txBody>
                  <a:tcPr/>
                </a:tc>
                <a:tc>
                  <a:txBody>
                    <a:bodyPr/>
                    <a:lstStyle/>
                    <a:p>
                      <a:pPr algn="ctr"/>
                      <a:r>
                        <a:rPr lang="zh-TW" altLang="en-US" dirty="0" smtClean="0"/>
                        <a:t>特性</a:t>
                      </a:r>
                      <a:endParaRPr lang="zh-TW" altLang="en-US" dirty="0"/>
                    </a:p>
                  </a:txBody>
                  <a:tcPr/>
                </a:tc>
              </a:tr>
              <a:tr h="455060">
                <a:tc>
                  <a:txBody>
                    <a:bodyPr/>
                    <a:lstStyle/>
                    <a:p>
                      <a:pPr algn="ctr"/>
                      <a:r>
                        <a:rPr lang="zh-TW" altLang="en-US" dirty="0" smtClean="0"/>
                        <a:t>顯性</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使用者對物品的評分</a:t>
                      </a:r>
                      <a:endParaRPr lang="en-US" altLang="zh-TW" dirty="0" smtClean="0"/>
                    </a:p>
                  </a:txBody>
                  <a:tcPr/>
                </a:tc>
              </a:tr>
              <a:tr h="702229">
                <a:tc>
                  <a:txBody>
                    <a:bodyPr/>
                    <a:lstStyle/>
                    <a:p>
                      <a:pPr algn="ctr"/>
                      <a:r>
                        <a:rPr lang="zh-TW" altLang="en-US" dirty="0" smtClean="0"/>
                        <a:t>隱式</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使用者在訂購物品、檢視物品資訊或是發表記錄等</a:t>
                      </a:r>
                    </a:p>
                  </a:txBody>
                  <a:tcPr/>
                </a:tc>
              </a:tr>
            </a:tbl>
          </a:graphicData>
        </a:graphic>
      </p:graphicFrame>
      <p:sp>
        <p:nvSpPr>
          <p:cNvPr id="12" name="文字方塊 11"/>
          <p:cNvSpPr txBox="1"/>
          <p:nvPr/>
        </p:nvSpPr>
        <p:spPr>
          <a:xfrm>
            <a:off x="3258598" y="3530863"/>
            <a:ext cx="2640563" cy="400110"/>
          </a:xfrm>
          <a:prstGeom prst="rect">
            <a:avLst/>
          </a:prstGeom>
          <a:noFill/>
        </p:spPr>
        <p:txBody>
          <a:bodyPr wrap="square" rtlCol="0">
            <a:spAutoFit/>
          </a:bodyPr>
          <a:lstStyle/>
          <a:p>
            <a:r>
              <a:rPr lang="zh-TW" altLang="en-US" sz="2000" dirty="0" smtClean="0">
                <a:latin typeface="+mn-ea"/>
              </a:rPr>
              <a:t>文章地點</a:t>
            </a:r>
            <a:endParaRPr lang="zh-TW" altLang="en-US" sz="2000" dirty="0">
              <a:latin typeface="+mn-ea"/>
            </a:endParaRPr>
          </a:p>
        </p:txBody>
      </p:sp>
      <p:sp>
        <p:nvSpPr>
          <p:cNvPr id="13" name="文字方塊 12"/>
          <p:cNvSpPr txBox="1"/>
          <p:nvPr/>
        </p:nvSpPr>
        <p:spPr>
          <a:xfrm>
            <a:off x="353669" y="3530863"/>
            <a:ext cx="2904929" cy="400110"/>
          </a:xfrm>
          <a:prstGeom prst="rect">
            <a:avLst/>
          </a:prstGeom>
          <a:noFill/>
        </p:spPr>
        <p:txBody>
          <a:bodyPr wrap="square" rtlCol="0">
            <a:spAutoFit/>
          </a:bodyPr>
          <a:lstStyle/>
          <a:p>
            <a:r>
              <a:rPr lang="zh-TW" altLang="en-US" sz="2000" dirty="0" smtClean="0">
                <a:latin typeface="+mn-ea"/>
              </a:rPr>
              <a:t>作者發表文章地點</a:t>
            </a:r>
            <a:endParaRPr lang="zh-TW" altLang="en-US" sz="2000" dirty="0">
              <a:latin typeface="+mn-ea"/>
            </a:endParaRPr>
          </a:p>
        </p:txBody>
      </p:sp>
      <p:sp>
        <p:nvSpPr>
          <p:cNvPr id="14" name="圓角矩形 13"/>
          <p:cNvSpPr/>
          <p:nvPr/>
        </p:nvSpPr>
        <p:spPr>
          <a:xfrm>
            <a:off x="460943" y="2766759"/>
            <a:ext cx="4704182" cy="5784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mn-ea"/>
            </a:endParaRPr>
          </a:p>
        </p:txBody>
      </p:sp>
      <p:graphicFrame>
        <p:nvGraphicFramePr>
          <p:cNvPr id="9" name="內容版面配置區 3"/>
          <p:cNvGraphicFramePr>
            <a:graphicFrameLocks noGrp="1"/>
          </p:cNvGraphicFramePr>
          <p:nvPr>
            <p:ph idx="1"/>
            <p:extLst/>
          </p:nvPr>
        </p:nvGraphicFramePr>
        <p:xfrm>
          <a:off x="5722269" y="3789536"/>
          <a:ext cx="5846148" cy="1872929"/>
        </p:xfrm>
        <a:graphic>
          <a:graphicData uri="http://schemas.openxmlformats.org/drawingml/2006/table">
            <a:tbl>
              <a:tblPr firstRow="1" bandRow="1">
                <a:tableStyleId>{2A488322-F2BA-4B5B-9748-0D474271808F}</a:tableStyleId>
              </a:tblPr>
              <a:tblGrid>
                <a:gridCol w="974358"/>
                <a:gridCol w="974358"/>
                <a:gridCol w="974358"/>
                <a:gridCol w="974358"/>
                <a:gridCol w="974358"/>
                <a:gridCol w="974358"/>
              </a:tblGrid>
              <a:tr h="360557">
                <a:tc>
                  <a:txBody>
                    <a:bodyPr/>
                    <a:lstStyle/>
                    <a:p>
                      <a:pPr algn="ctr"/>
                      <a:r>
                        <a:rPr lang="en-US" altLang="zh-TW" sz="1800" dirty="0" smtClean="0"/>
                        <a:t>ID</a:t>
                      </a:r>
                      <a:endParaRPr lang="zh-TW" altLang="en-US" sz="1800" b="1" dirty="0"/>
                    </a:p>
                  </a:txBody>
                  <a:tcPr/>
                </a:tc>
                <a:tc>
                  <a:txBody>
                    <a:bodyPr/>
                    <a:lstStyle/>
                    <a:p>
                      <a:pPr algn="ctr"/>
                      <a:r>
                        <a:rPr lang="en-US" altLang="zh-TW" sz="1800" dirty="0" smtClean="0"/>
                        <a:t>Item A</a:t>
                      </a:r>
                      <a:endParaRPr lang="zh-TW" alt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Item B</a:t>
                      </a:r>
                      <a:endParaRPr lang="zh-TW" altLang="en-US" sz="1800" b="1"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Item C</a:t>
                      </a:r>
                      <a:endParaRPr lang="zh-TW" altLang="en-US" sz="1800" b="1"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Item D</a:t>
                      </a:r>
                      <a:endParaRPr lang="zh-TW" altLang="en-US" sz="1800" b="1"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Item E</a:t>
                      </a:r>
                      <a:endParaRPr lang="zh-TW" altLang="en-US" sz="1800" b="1" dirty="0" smtClean="0"/>
                    </a:p>
                  </a:txBody>
                  <a:tcPr/>
                </a:tc>
              </a:tr>
              <a:tr h="383753">
                <a:tc>
                  <a:txBody>
                    <a:bodyPr/>
                    <a:lstStyle/>
                    <a:p>
                      <a:pPr algn="ctr"/>
                      <a:r>
                        <a:rPr lang="en-US" altLang="zh-TW" sz="1800" dirty="0" smtClean="0"/>
                        <a:t>1001</a:t>
                      </a:r>
                      <a:endParaRPr lang="zh-TW" altLang="en-US" sz="1800" b="1" dirty="0"/>
                    </a:p>
                  </a:txBody>
                  <a:tcPr/>
                </a:tc>
                <a:tc>
                  <a:txBody>
                    <a:bodyPr/>
                    <a:lstStyle/>
                    <a:p>
                      <a:pPr algn="ctr"/>
                      <a:r>
                        <a:rPr lang="en-US" altLang="zh-TW" sz="1800" dirty="0" smtClean="0"/>
                        <a:t>√</a:t>
                      </a:r>
                      <a:endParaRPr lang="zh-TW" altLang="en-US" sz="1800" b="1" dirty="0"/>
                    </a:p>
                  </a:txBody>
                  <a:tcPr/>
                </a:tc>
                <a:tc>
                  <a:txBody>
                    <a:bodyPr/>
                    <a:lstStyle/>
                    <a:p>
                      <a:pPr algn="ctr"/>
                      <a:r>
                        <a:rPr lang="zh-TW" altLang="en-US" sz="1800" dirty="0" smtClean="0"/>
                        <a:t>√</a:t>
                      </a:r>
                      <a:endParaRPr lang="zh-TW" altLang="en-US" sz="1800" b="1"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c>
                  <a:txBody>
                    <a:bodyPr/>
                    <a:lstStyle/>
                    <a:p>
                      <a:pPr algn="ctr"/>
                      <a:endParaRPr lang="zh-TW" altLang="en-US" sz="1800"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r>
              <a:tr h="321275">
                <a:tc>
                  <a:txBody>
                    <a:bodyPr/>
                    <a:lstStyle/>
                    <a:p>
                      <a:pPr algn="ctr"/>
                      <a:r>
                        <a:rPr lang="en-US" altLang="zh-TW" sz="1800" dirty="0" smtClean="0"/>
                        <a:t>1002</a:t>
                      </a:r>
                      <a:endParaRPr lang="zh-TW" altLang="en-US" sz="1800" b="1" dirty="0"/>
                    </a:p>
                  </a:txBody>
                  <a:tcPr/>
                </a:tc>
                <a:tc>
                  <a:txBody>
                    <a:bodyPr/>
                    <a:lstStyle/>
                    <a:p>
                      <a:pPr algn="ctr"/>
                      <a:endParaRPr lang="zh-TW" alt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c>
                  <a:txBody>
                    <a:bodyPr/>
                    <a:lstStyle/>
                    <a:p>
                      <a:pPr algn="ctr"/>
                      <a:endParaRPr lang="zh-TW" alt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r>
              <a:tr h="301505">
                <a:tc>
                  <a:txBody>
                    <a:bodyPr/>
                    <a:lstStyle/>
                    <a:p>
                      <a:pPr algn="ctr"/>
                      <a:r>
                        <a:rPr lang="en-US" altLang="zh-TW" sz="1800" dirty="0" smtClean="0"/>
                        <a:t>1003</a:t>
                      </a:r>
                      <a:endParaRPr lang="zh-TW" altLang="en-US" sz="1800" b="1" dirty="0"/>
                    </a:p>
                  </a:txBody>
                  <a:tcPr/>
                </a:tc>
                <a:tc>
                  <a:txBody>
                    <a:bodyPr/>
                    <a:lstStyle/>
                    <a:p>
                      <a:pPr algn="ctr"/>
                      <a:endParaRPr lang="zh-TW" altLang="en-US" sz="1800" b="1" dirty="0"/>
                    </a:p>
                  </a:txBody>
                  <a:tcPr/>
                </a:tc>
                <a:tc>
                  <a:txBody>
                    <a:bodyPr/>
                    <a:lstStyle/>
                    <a:p>
                      <a:pPr algn="ctr"/>
                      <a:endParaRPr lang="zh-TW" alt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b="1" dirty="0" smtClean="0"/>
                    </a:p>
                  </a:txBody>
                  <a:tcPr/>
                </a:tc>
                <a:tc>
                  <a:txBody>
                    <a:bodyPr/>
                    <a:lstStyle/>
                    <a:p>
                      <a:pPr algn="ctr"/>
                      <a:endParaRPr lang="zh-TW" altLang="en-US" sz="1800" b="1" dirty="0"/>
                    </a:p>
                  </a:txBody>
                  <a:tcPr/>
                </a:tc>
                <a:tc>
                  <a:txBody>
                    <a:bodyPr/>
                    <a:lstStyle/>
                    <a:p>
                      <a:pPr algn="ctr"/>
                      <a:endParaRPr lang="zh-TW" altLang="en-US" sz="1800" b="1"/>
                    </a:p>
                  </a:txBody>
                  <a:tcPr/>
                </a:tc>
              </a:tr>
              <a:tr h="391896">
                <a:tc>
                  <a:txBody>
                    <a:bodyPr/>
                    <a:lstStyle/>
                    <a:p>
                      <a:pPr algn="ctr"/>
                      <a:r>
                        <a:rPr lang="en-US" altLang="zh-TW" sz="1800" dirty="0" smtClean="0"/>
                        <a:t>1004</a:t>
                      </a:r>
                      <a:endParaRPr lang="zh-TW" altLang="en-US" sz="1800" b="1" dirty="0"/>
                    </a:p>
                  </a:txBody>
                  <a:tcPr/>
                </a:tc>
                <a:tc>
                  <a:txBody>
                    <a:bodyPr/>
                    <a:lstStyle/>
                    <a:p>
                      <a:pPr algn="ctr"/>
                      <a:endParaRPr lang="zh-TW" altLang="en-US"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t>√</a:t>
                      </a:r>
                      <a:endParaRPr lang="zh-TW" altLang="en-US" sz="1800" dirty="0" smtClean="0"/>
                    </a:p>
                  </a:txBody>
                  <a:tcPr/>
                </a:tc>
                <a:tc>
                  <a:txBody>
                    <a:bodyPr/>
                    <a:lstStyle/>
                    <a:p>
                      <a:pPr algn="ctr"/>
                      <a:endParaRPr lang="zh-TW" altLang="en-US" sz="1800" b="1" dirty="0"/>
                    </a:p>
                  </a:txBody>
                  <a:tcPr/>
                </a:tc>
              </a:tr>
            </a:tbl>
          </a:graphicData>
        </a:graphic>
      </p:graphicFrame>
      <p:graphicFrame>
        <p:nvGraphicFramePr>
          <p:cNvPr id="11" name="表格 10"/>
          <p:cNvGraphicFramePr>
            <a:graphicFrameLocks noGrp="1"/>
          </p:cNvGraphicFramePr>
          <p:nvPr>
            <p:extLst/>
          </p:nvPr>
        </p:nvGraphicFramePr>
        <p:xfrm>
          <a:off x="5722270" y="1772783"/>
          <a:ext cx="5198308" cy="1645920"/>
        </p:xfrm>
        <a:graphic>
          <a:graphicData uri="http://schemas.openxmlformats.org/drawingml/2006/table">
            <a:tbl>
              <a:tblPr firstRow="1" bandRow="1">
                <a:tableStyleId>{85BE263C-DBD7-4A20-BB59-AAB30ACAA65A}</a:tableStyleId>
              </a:tblPr>
              <a:tblGrid>
                <a:gridCol w="2599154"/>
                <a:gridCol w="2599154"/>
              </a:tblGrid>
              <a:tr h="303271">
                <a:tc>
                  <a:txBody>
                    <a:bodyPr/>
                    <a:lstStyle/>
                    <a:p>
                      <a:r>
                        <a:rPr lang="zh-TW" altLang="en-US" dirty="0" smtClean="0"/>
                        <a:t>協同過濾</a:t>
                      </a:r>
                      <a:endParaRPr lang="zh-TW" altLang="en-US" dirty="0"/>
                    </a:p>
                  </a:txBody>
                  <a:tcPr/>
                </a:tc>
                <a:tc>
                  <a:txBody>
                    <a:bodyPr/>
                    <a:lstStyle/>
                    <a:p>
                      <a:r>
                        <a:rPr lang="zh-TW" altLang="en-US" dirty="0" smtClean="0"/>
                        <a:t>特性</a:t>
                      </a:r>
                      <a:endParaRPr lang="zh-TW" altLang="en-US" dirty="0"/>
                    </a:p>
                  </a:txBody>
                  <a:tcPr/>
                </a:tc>
              </a:tr>
              <a:tr h="530725">
                <a:tc>
                  <a:txBody>
                    <a:bodyPr/>
                    <a:lstStyle/>
                    <a:p>
                      <a:r>
                        <a:rPr lang="en-US" altLang="zh-TW" dirty="0" smtClean="0"/>
                        <a:t>User-based</a:t>
                      </a:r>
                      <a:endParaRPr lang="zh-TW" altLang="en-US" dirty="0"/>
                    </a:p>
                  </a:txBody>
                  <a:tcPr/>
                </a:tc>
                <a:tc>
                  <a:txBody>
                    <a:bodyPr/>
                    <a:lstStyle/>
                    <a:p>
                      <a:r>
                        <a:rPr lang="zh-TW" altLang="en-US" dirty="0" smtClean="0"/>
                        <a:t>基於用戶經驗推薦其他用戶產品</a:t>
                      </a:r>
                      <a:endParaRPr lang="zh-TW" altLang="en-US" dirty="0"/>
                    </a:p>
                  </a:txBody>
                  <a:tcPr/>
                </a:tc>
              </a:tr>
              <a:tr h="610692">
                <a:tc>
                  <a:txBody>
                    <a:bodyPr/>
                    <a:lstStyle/>
                    <a:p>
                      <a:r>
                        <a:rPr lang="en-US" altLang="zh-TW" dirty="0" smtClean="0"/>
                        <a:t>Item-based</a:t>
                      </a:r>
                      <a:endParaRPr lang="zh-TW" altLang="en-US" dirty="0"/>
                    </a:p>
                  </a:txBody>
                  <a:tcPr/>
                </a:tc>
                <a:tc>
                  <a:txBody>
                    <a:bodyPr/>
                    <a:lstStyle/>
                    <a:p>
                      <a:r>
                        <a:rPr lang="zh-TW" altLang="en-US" dirty="0" smtClean="0"/>
                        <a:t>基於產品被使用的關聯性推薦其他用戶產品</a:t>
                      </a:r>
                      <a:endParaRPr lang="zh-TW" altLang="en-US" dirty="0"/>
                    </a:p>
                  </a:txBody>
                  <a:tcPr/>
                </a:tc>
              </a:tr>
            </a:tbl>
          </a:graphicData>
        </a:graphic>
      </p:graphicFrame>
      <p:grpSp>
        <p:nvGrpSpPr>
          <p:cNvPr id="15" name="群組 14"/>
          <p:cNvGrpSpPr/>
          <p:nvPr/>
        </p:nvGrpSpPr>
        <p:grpSpPr>
          <a:xfrm>
            <a:off x="5722270" y="2200052"/>
            <a:ext cx="5785989" cy="2665556"/>
            <a:chOff x="922177" y="2511139"/>
            <a:chExt cx="7828986" cy="2851671"/>
          </a:xfrm>
        </p:grpSpPr>
        <p:sp>
          <p:nvSpPr>
            <p:cNvPr id="16" name="圓角矩形 15"/>
            <p:cNvSpPr/>
            <p:nvPr/>
          </p:nvSpPr>
          <p:spPr>
            <a:xfrm>
              <a:off x="922177" y="2511139"/>
              <a:ext cx="7033799" cy="6062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mn-ea"/>
              </a:endParaRPr>
            </a:p>
          </p:txBody>
        </p:sp>
        <p:sp>
          <p:nvSpPr>
            <p:cNvPr id="18" name="圓角矩形 17"/>
            <p:cNvSpPr/>
            <p:nvPr/>
          </p:nvSpPr>
          <p:spPr>
            <a:xfrm>
              <a:off x="2460769" y="4604429"/>
              <a:ext cx="6290394" cy="348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mn-ea"/>
              </a:endParaRPr>
            </a:p>
          </p:txBody>
        </p:sp>
        <p:sp>
          <p:nvSpPr>
            <p:cNvPr id="19" name="圓角矩形 18"/>
            <p:cNvSpPr/>
            <p:nvPr/>
          </p:nvSpPr>
          <p:spPr>
            <a:xfrm>
              <a:off x="2460769" y="4986267"/>
              <a:ext cx="6290394" cy="3765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latin typeface="+mn-ea"/>
              </a:endParaRPr>
            </a:p>
          </p:txBody>
        </p:sp>
      </p:grpSp>
      <p:sp>
        <p:nvSpPr>
          <p:cNvPr id="20" name="矩形 19"/>
          <p:cNvSpPr/>
          <p:nvPr/>
        </p:nvSpPr>
        <p:spPr>
          <a:xfrm>
            <a:off x="7096743" y="4525419"/>
            <a:ext cx="221775" cy="369332"/>
          </a:xfrm>
          <a:prstGeom prst="rect">
            <a:avLst/>
          </a:prstGeom>
        </p:spPr>
        <p:txBody>
          <a:bodyPr wrap="square">
            <a:spAutoFit/>
          </a:bodyPr>
          <a:lstStyle/>
          <a:p>
            <a:pPr algn="ctr"/>
            <a:r>
              <a:rPr lang="en-US" altLang="zh-TW" b="1" dirty="0">
                <a:latin typeface="+mj-lt"/>
              </a:rPr>
              <a:t>√</a:t>
            </a:r>
            <a:endParaRPr lang="zh-TW" altLang="en-US" b="1" dirty="0">
              <a:latin typeface="+mj-lt"/>
            </a:endParaRPr>
          </a:p>
        </p:txBody>
      </p:sp>
    </p:spTree>
    <p:extLst>
      <p:ext uri="{BB962C8B-B14F-4D97-AF65-F5344CB8AC3E}">
        <p14:creationId xmlns:p14="http://schemas.microsoft.com/office/powerpoint/2010/main" val="4052647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180021"/>
            <a:ext cx="8596668" cy="1320800"/>
          </a:xfrm>
        </p:spPr>
        <p:txBody>
          <a:bodyPr/>
          <a:lstStyle/>
          <a:p>
            <a:r>
              <a:rPr lang="zh-TW" altLang="en-US" u="sng" dirty="0" smtClean="0"/>
              <a:t>專題分工：</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825270387"/>
              </p:ext>
            </p:extLst>
          </p:nvPr>
        </p:nvGraphicFramePr>
        <p:xfrm>
          <a:off x="929011" y="1015023"/>
          <a:ext cx="9973481" cy="5457771"/>
        </p:xfrm>
        <a:graphic>
          <a:graphicData uri="http://schemas.openxmlformats.org/drawingml/2006/table">
            <a:tbl>
              <a:tblPr firstRow="1" bandRow="1">
                <a:tableStyleId>{93296810-A885-4BE3-A3E7-6D5BEEA58F35}</a:tableStyleId>
              </a:tblPr>
              <a:tblGrid>
                <a:gridCol w="1027789"/>
                <a:gridCol w="626060"/>
                <a:gridCol w="626060"/>
                <a:gridCol w="504497"/>
                <a:gridCol w="620110"/>
                <a:gridCol w="966952"/>
                <a:gridCol w="1019503"/>
                <a:gridCol w="1187669"/>
                <a:gridCol w="767255"/>
                <a:gridCol w="977462"/>
                <a:gridCol w="941328"/>
                <a:gridCol w="708796"/>
              </a:tblGrid>
              <a:tr h="888178">
                <a:tc>
                  <a:txBody>
                    <a:bodyPr/>
                    <a:lstStyle/>
                    <a:p>
                      <a:pPr algn="r"/>
                      <a:r>
                        <a:rPr lang="zh-TW" altLang="en-US" sz="1800" dirty="0" smtClean="0"/>
                        <a:t>項目</a:t>
                      </a:r>
                      <a:endParaRPr lang="en-US" altLang="zh-TW" sz="1800" dirty="0" smtClean="0"/>
                    </a:p>
                    <a:p>
                      <a:pPr algn="l"/>
                      <a:endParaRPr lang="en-US" altLang="zh-TW" sz="1800" dirty="0" smtClean="0"/>
                    </a:p>
                    <a:p>
                      <a:pPr algn="l"/>
                      <a:r>
                        <a:rPr lang="zh-TW" altLang="en-US" sz="1800" dirty="0" smtClean="0"/>
                        <a:t>成員</a:t>
                      </a:r>
                      <a:endParaRPr lang="zh-TW" altLang="en-US" sz="1800" dirty="0"/>
                    </a:p>
                  </a:txBody>
                  <a:tcPr marL="91422" marR="91422" marT="45718" marB="45718">
                    <a:lnTlToBr w="6350" cap="flat" cmpd="sng" algn="ctr">
                      <a:solidFill>
                        <a:schemeClr val="tx1"/>
                      </a:solidFill>
                      <a:prstDash val="solid"/>
                      <a:round/>
                      <a:headEnd type="none" w="med" len="med"/>
                      <a:tailEnd type="none" w="med" len="med"/>
                    </a:lnTlToBr>
                  </a:tcPr>
                </a:tc>
                <a:tc>
                  <a:txBody>
                    <a:bodyPr/>
                    <a:lstStyle/>
                    <a:p>
                      <a:pPr algn="ctr"/>
                      <a:r>
                        <a:rPr lang="zh-TW" altLang="en-US" sz="1800" dirty="0" smtClean="0"/>
                        <a:t>專題規劃</a:t>
                      </a:r>
                      <a:endParaRPr lang="en-US" altLang="zh-TW" sz="1800" dirty="0" smtClean="0"/>
                    </a:p>
                  </a:txBody>
                  <a:tcPr marL="91422" marR="91422" marT="45718" marB="45718" anchor="ctr"/>
                </a:tc>
                <a:tc>
                  <a:txBody>
                    <a:bodyPr/>
                    <a:lstStyle/>
                    <a:p>
                      <a:pPr algn="ctr"/>
                      <a:r>
                        <a:rPr lang="zh-TW" altLang="en-US" sz="1800" dirty="0" smtClean="0"/>
                        <a:t>網頁爬蟲</a:t>
                      </a:r>
                      <a:endParaRPr lang="en-US" altLang="zh-TW" sz="1800" dirty="0" smtClean="0"/>
                    </a:p>
                  </a:txBody>
                  <a:tcPr marL="91422" marR="91422" marT="45718" marB="45718" anchor="ctr"/>
                </a:tc>
                <a:tc>
                  <a:txBody>
                    <a:bodyPr/>
                    <a:lstStyle/>
                    <a:p>
                      <a:pPr algn="ctr"/>
                      <a:r>
                        <a:rPr lang="zh-TW" altLang="en-US" sz="1800" dirty="0" smtClean="0"/>
                        <a:t>資料清洗</a:t>
                      </a:r>
                      <a:endParaRPr lang="en-US" altLang="zh-TW" sz="1800" dirty="0" smtClean="0"/>
                    </a:p>
                  </a:txBody>
                  <a:tcPr marL="91422" marR="91422" marT="45718" marB="4571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dirty="0" smtClean="0"/>
                        <a:t>文字探勘</a:t>
                      </a:r>
                    </a:p>
                  </a:txBody>
                  <a:tcPr marL="91422" marR="91422" marT="45718" marB="45718" anchor="ctr"/>
                </a:tc>
                <a:tc>
                  <a:txBody>
                    <a:bodyPr/>
                    <a:lstStyle/>
                    <a:p>
                      <a:pPr algn="ctr"/>
                      <a:r>
                        <a:rPr lang="zh-TW" altLang="en-US" sz="1800" dirty="0" smtClean="0"/>
                        <a:t>資料庫建立</a:t>
                      </a:r>
                      <a:endParaRPr lang="zh-TW" altLang="en-US" sz="1800" dirty="0"/>
                    </a:p>
                  </a:txBody>
                  <a:tcPr marL="91422" marR="91422" marT="45718" marB="45718" anchor="ctr"/>
                </a:tc>
                <a:tc>
                  <a:txBody>
                    <a:bodyPr/>
                    <a:lstStyle/>
                    <a:p>
                      <a:pPr algn="ctr"/>
                      <a:r>
                        <a:rPr lang="zh-TW" altLang="en-US" sz="1800" dirty="0" smtClean="0"/>
                        <a:t>推薦</a:t>
                      </a:r>
                      <a:endParaRPr lang="en-US" altLang="zh-TW" sz="1800" dirty="0" smtClean="0"/>
                    </a:p>
                    <a:p>
                      <a:pPr algn="ctr"/>
                      <a:r>
                        <a:rPr lang="zh-TW" altLang="en-US" sz="1800" dirty="0" smtClean="0"/>
                        <a:t>演算法</a:t>
                      </a:r>
                      <a:endParaRPr lang="zh-TW" altLang="en-US" sz="1800" dirty="0"/>
                    </a:p>
                  </a:txBody>
                  <a:tcPr marL="91422" marR="91422" marT="45718" marB="45718" anchor="ctr"/>
                </a:tc>
                <a:tc>
                  <a:txBody>
                    <a:bodyPr/>
                    <a:lstStyle/>
                    <a:p>
                      <a:pPr algn="ctr"/>
                      <a:r>
                        <a:rPr lang="en-US" altLang="zh-TW" sz="1800" dirty="0" smtClean="0"/>
                        <a:t>Hadoop  Spark</a:t>
                      </a:r>
                      <a:endParaRPr lang="zh-TW" altLang="en-US" sz="1800" dirty="0"/>
                    </a:p>
                  </a:txBody>
                  <a:tcPr marL="91422" marR="91422" marT="45718" marB="45718" anchor="ctr"/>
                </a:tc>
                <a:tc>
                  <a:txBody>
                    <a:bodyPr/>
                    <a:lstStyle/>
                    <a:p>
                      <a:pPr algn="ctr"/>
                      <a:r>
                        <a:rPr lang="en-US" altLang="zh-TW" sz="1800" dirty="0" smtClean="0"/>
                        <a:t>AWS </a:t>
                      </a:r>
                      <a:r>
                        <a:rPr lang="zh-TW" altLang="en-US" sz="1800" dirty="0" smtClean="0"/>
                        <a:t>架設</a:t>
                      </a:r>
                      <a:endParaRPr lang="zh-TW" altLang="en-US" sz="1800" dirty="0"/>
                    </a:p>
                  </a:txBody>
                  <a:tcPr marL="91422" marR="91422" marT="45718" marB="4571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dirty="0" err="1" smtClean="0"/>
                        <a:t>Docker</a:t>
                      </a:r>
                      <a:endParaRPr lang="en-US" altLang="zh-TW" sz="1800" dirty="0" smtClean="0"/>
                    </a:p>
                    <a:p>
                      <a:pPr algn="ctr"/>
                      <a:endParaRPr lang="zh-TW" altLang="en-US" sz="1800" dirty="0"/>
                    </a:p>
                  </a:txBody>
                  <a:tcPr marL="91422" marR="91422" marT="45718" marB="45718" anchor="ctr"/>
                </a:tc>
                <a:tc>
                  <a:txBody>
                    <a:bodyPr/>
                    <a:lstStyle/>
                    <a:p>
                      <a:pPr algn="ctr"/>
                      <a:r>
                        <a:rPr lang="zh-TW" altLang="en-US" sz="1800" dirty="0" smtClean="0"/>
                        <a:t>資料庫網頁</a:t>
                      </a:r>
                      <a:endParaRPr lang="en-US" altLang="zh-TW" sz="1800" dirty="0" smtClean="0"/>
                    </a:p>
                    <a:p>
                      <a:pPr algn="ctr"/>
                      <a:r>
                        <a:rPr lang="zh-TW" altLang="en-US" sz="1800" dirty="0" smtClean="0"/>
                        <a:t>連接</a:t>
                      </a:r>
                      <a:endParaRPr lang="zh-TW" altLang="en-US" sz="1800" dirty="0"/>
                    </a:p>
                  </a:txBody>
                  <a:tcPr marL="91422" marR="91422" marT="45718" marB="45718" anchor="ctr"/>
                </a:tc>
                <a:tc>
                  <a:txBody>
                    <a:bodyPr/>
                    <a:lstStyle/>
                    <a:p>
                      <a:pPr algn="ctr"/>
                      <a:r>
                        <a:rPr lang="zh-TW" altLang="en-US" sz="1800" dirty="0" smtClean="0"/>
                        <a:t>網頁開發</a:t>
                      </a:r>
                      <a:endParaRPr lang="zh-TW" altLang="en-US" sz="1800" dirty="0"/>
                    </a:p>
                  </a:txBody>
                  <a:tcPr marL="91422" marR="91422" marT="45718" marB="45718" anchor="ctr"/>
                </a:tc>
              </a:tr>
              <a:tr h="609865">
                <a:tc>
                  <a:txBody>
                    <a:bodyPr/>
                    <a:lstStyle/>
                    <a:p>
                      <a:pPr algn="ctr"/>
                      <a:r>
                        <a:rPr lang="zh-TW" altLang="en-US" sz="1800" dirty="0" smtClean="0"/>
                        <a:t>蔡政廷</a:t>
                      </a:r>
                      <a:endParaRPr lang="zh-TW" altLang="en-US" sz="1800" dirty="0"/>
                    </a:p>
                  </a:txBody>
                  <a:tcPr marL="91422" marR="91422" marT="45718" marB="45718"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800" dirty="0" smtClean="0">
                          <a:sym typeface="Wingdings 2" panose="05020102010507070707" pitchFamily="18" charset="2"/>
                        </a:rPr>
                        <a:t></a:t>
                      </a:r>
                      <a:endParaRPr lang="zh-TW" altLang="en-US" sz="2800" dirty="0" smtClean="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r>
              <a:tr h="609865">
                <a:tc>
                  <a:txBody>
                    <a:bodyPr/>
                    <a:lstStyle/>
                    <a:p>
                      <a:pPr algn="ctr"/>
                      <a:r>
                        <a:rPr lang="zh-TW" altLang="en-US" sz="1800" dirty="0" smtClean="0"/>
                        <a:t>許育銘</a:t>
                      </a:r>
                      <a:endParaRPr lang="zh-TW" altLang="en-US" sz="1800" dirty="0"/>
                    </a:p>
                  </a:txBody>
                  <a:tcPr marL="91422" marR="91422" marT="45718" marB="4571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smtClean="0">
                          <a:sym typeface="Wingdings 2" panose="05020102010507070707" pitchFamily="18" charset="2"/>
                        </a:rPr>
                        <a:t></a:t>
                      </a:r>
                      <a:endParaRPr lang="zh-TW" altLang="en-US" sz="2800" dirty="0" smtClean="0"/>
                    </a:p>
                  </a:txBody>
                  <a:tcPr marL="91422" marR="91422" marT="45718" marB="4571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smtClean="0">
                          <a:sym typeface="Wingdings 2" panose="05020102010507070707" pitchFamily="18" charset="2"/>
                        </a:rPr>
                        <a:t></a:t>
                      </a:r>
                      <a:endParaRPr lang="zh-TW" altLang="en-US" sz="2800" dirty="0" smtClean="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r>
              <a:tr h="609865">
                <a:tc>
                  <a:txBody>
                    <a:bodyPr/>
                    <a:lstStyle/>
                    <a:p>
                      <a:pPr algn="ctr"/>
                      <a:r>
                        <a:rPr lang="zh-TW" altLang="en-US" sz="1800" dirty="0" smtClean="0"/>
                        <a:t>葉偉弘</a:t>
                      </a:r>
                      <a:endParaRPr lang="zh-TW" altLang="en-US" sz="1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b="0" dirty="0"/>
                    </a:p>
                  </a:txBody>
                  <a:tcPr marL="91422" marR="91422" marT="45718" marB="45718" anchor="ctr"/>
                </a:tc>
                <a:tc>
                  <a:txBody>
                    <a:bodyPr/>
                    <a:lstStyle/>
                    <a:p>
                      <a:pPr algn="ctr"/>
                      <a:endParaRPr lang="zh-TW" altLang="en-US" sz="2800" b="0" dirty="0"/>
                    </a:p>
                  </a:txBody>
                  <a:tcPr marL="91422" marR="91422" marT="45718" marB="45718" anchor="ctr"/>
                </a:tc>
                <a:tc>
                  <a:txBody>
                    <a:bodyPr/>
                    <a:lstStyle/>
                    <a:p>
                      <a:pPr algn="ctr"/>
                      <a:endParaRPr lang="zh-TW" altLang="en-US" sz="2800" b="0" dirty="0"/>
                    </a:p>
                  </a:txBody>
                  <a:tcPr marL="91422" marR="91422" marT="45718" marB="45718" anchor="ctr"/>
                </a:tc>
                <a:tc>
                  <a:txBody>
                    <a:bodyPr/>
                    <a:lstStyle/>
                    <a:p>
                      <a:pPr algn="ctr"/>
                      <a:endParaRPr lang="zh-TW" altLang="en-US" sz="2800" b="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r>
              <a:tr h="609865">
                <a:tc>
                  <a:txBody>
                    <a:bodyPr/>
                    <a:lstStyle/>
                    <a:p>
                      <a:pPr algn="ctr"/>
                      <a:r>
                        <a:rPr lang="zh-TW" altLang="en-US" sz="1800" dirty="0" smtClean="0"/>
                        <a:t>廖珮淇</a:t>
                      </a:r>
                      <a:endParaRPr lang="zh-TW" altLang="en-US" sz="1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800" dirty="0" smtClean="0">
                          <a:sym typeface="Wingdings 2" panose="05020102010507070707" pitchFamily="18" charset="2"/>
                        </a:rPr>
                        <a:t></a:t>
                      </a:r>
                      <a:endParaRPr lang="zh-TW" altLang="en-US" sz="2800" dirty="0" smtClean="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r>
              <a:tr h="609865">
                <a:tc>
                  <a:txBody>
                    <a:bodyPr/>
                    <a:lstStyle/>
                    <a:p>
                      <a:pPr algn="ctr"/>
                      <a:r>
                        <a:rPr lang="zh-TW" altLang="en-US" sz="1800" dirty="0" smtClean="0"/>
                        <a:t>連怡甄</a:t>
                      </a:r>
                      <a:endParaRPr lang="zh-TW" altLang="en-US" sz="1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r>
              <a:tr h="609865">
                <a:tc>
                  <a:txBody>
                    <a:bodyPr/>
                    <a:lstStyle/>
                    <a:p>
                      <a:pPr algn="ctr"/>
                      <a:r>
                        <a:rPr lang="zh-TW" altLang="en-US" sz="1800" dirty="0" smtClean="0"/>
                        <a:t>陳奕伶</a:t>
                      </a:r>
                      <a:endParaRPr lang="zh-TW" altLang="en-US" sz="1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r>
              <a:tr h="609865">
                <a:tc>
                  <a:txBody>
                    <a:bodyPr/>
                    <a:lstStyle/>
                    <a:p>
                      <a:pPr algn="ctr"/>
                      <a:r>
                        <a:rPr lang="zh-TW" altLang="en-US" sz="1800" dirty="0" smtClean="0"/>
                        <a:t>陳雨辰</a:t>
                      </a:r>
                      <a:endParaRPr lang="zh-TW" altLang="en-US" sz="1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c>
                  <a:txBody>
                    <a:bodyPr/>
                    <a:lstStyle/>
                    <a:p>
                      <a:pPr algn="ctr"/>
                      <a:r>
                        <a:rPr lang="zh-TW" altLang="en-US" sz="2800" dirty="0" smtClean="0">
                          <a:sym typeface="Wingdings 2" panose="05020102010507070707" pitchFamily="18" charset="2"/>
                        </a:rPr>
                        <a:t></a:t>
                      </a:r>
                      <a:endParaRPr lang="zh-TW" altLang="en-US" sz="2800" dirty="0"/>
                    </a:p>
                  </a:txBody>
                  <a:tcPr marL="91422" marR="91422" marT="45718" marB="45718" anchor="ctr"/>
                </a:tc>
              </a:tr>
            </a:tbl>
          </a:graphicData>
        </a:graphic>
      </p:graphicFrame>
    </p:spTree>
    <p:extLst>
      <p:ext uri="{BB962C8B-B14F-4D97-AF65-F5344CB8AC3E}">
        <p14:creationId xmlns:p14="http://schemas.microsoft.com/office/powerpoint/2010/main" val="9866547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2784" y="41959"/>
            <a:ext cx="10515600" cy="1325563"/>
          </a:xfrm>
        </p:spPr>
        <p:txBody>
          <a:bodyPr/>
          <a:lstStyle/>
          <a:p>
            <a:r>
              <a:rPr lang="en-US" altLang="zh-TW" dirty="0"/>
              <a:t>Recommendation</a:t>
            </a:r>
            <a:r>
              <a:rPr lang="zh-TW" altLang="en-US" dirty="0"/>
              <a:t/>
            </a:r>
            <a:br>
              <a:rPr lang="zh-TW" altLang="en-US" dirty="0"/>
            </a:br>
            <a:r>
              <a:rPr lang="en-US" altLang="zh-TW" dirty="0" smtClean="0"/>
              <a:t>ALS-User-based</a:t>
            </a:r>
            <a:endParaRPr lang="zh-TW" altLang="en-US" dirty="0"/>
          </a:p>
        </p:txBody>
      </p:sp>
      <p:pic>
        <p:nvPicPr>
          <p:cNvPr id="4" name="內容版面配置區 3"/>
          <p:cNvPicPr>
            <a:picLocks noGrp="1" noChangeAspect="1"/>
          </p:cNvPicPr>
          <p:nvPr>
            <p:ph idx="1"/>
          </p:nvPr>
        </p:nvPicPr>
        <p:blipFill rotWithShape="1">
          <a:blip r:embed="rId2">
            <a:extLst>
              <a:ext uri="{28A0092B-C50C-407E-A947-70E740481C1C}">
                <a14:useLocalDpi xmlns:a14="http://schemas.microsoft.com/office/drawing/2010/main" val="0"/>
              </a:ext>
            </a:extLst>
          </a:blip>
          <a:srcRect t="-648" r="40161"/>
          <a:stretch/>
        </p:blipFill>
        <p:spPr>
          <a:xfrm>
            <a:off x="4519053" y="2078531"/>
            <a:ext cx="5978618" cy="4177833"/>
          </a:xfrm>
          <a:ln w="38100">
            <a:solidFill>
              <a:schemeClr val="tx1">
                <a:lumMod val="65000"/>
                <a:lumOff val="35000"/>
              </a:schemeClr>
            </a:solidFill>
          </a:ln>
        </p:spPr>
      </p:pic>
      <p:pic>
        <p:nvPicPr>
          <p:cNvPr id="6" name="圖片 5"/>
          <p:cNvPicPr>
            <a:picLocks noChangeAspect="1"/>
          </p:cNvPicPr>
          <p:nvPr/>
        </p:nvPicPr>
        <p:blipFill>
          <a:blip r:embed="rId3"/>
          <a:stretch>
            <a:fillRect/>
          </a:stretch>
        </p:blipFill>
        <p:spPr>
          <a:xfrm>
            <a:off x="556651" y="2501104"/>
            <a:ext cx="3171825" cy="3000375"/>
          </a:xfrm>
          <a:prstGeom prst="rect">
            <a:avLst/>
          </a:prstGeom>
          <a:ln w="38100">
            <a:solidFill>
              <a:schemeClr val="tx1"/>
            </a:solidFill>
          </a:ln>
        </p:spPr>
      </p:pic>
      <p:sp>
        <p:nvSpPr>
          <p:cNvPr id="7" name="文字方塊 6"/>
          <p:cNvSpPr txBox="1"/>
          <p:nvPr/>
        </p:nvSpPr>
        <p:spPr>
          <a:xfrm>
            <a:off x="4390464" y="1432200"/>
            <a:ext cx="6376147" cy="646331"/>
          </a:xfrm>
          <a:prstGeom prst="rect">
            <a:avLst/>
          </a:prstGeom>
          <a:noFill/>
        </p:spPr>
        <p:txBody>
          <a:bodyPr wrap="square" rtlCol="0">
            <a:spAutoFit/>
          </a:bodyPr>
          <a:lstStyle/>
          <a:p>
            <a:r>
              <a:rPr lang="en-US" altLang="zh-TW" dirty="0" smtClean="0"/>
              <a:t>DEMO</a:t>
            </a:r>
            <a:r>
              <a:rPr lang="zh-TW" altLang="en-US" dirty="0" smtClean="0"/>
              <a:t>結果</a:t>
            </a:r>
            <a:r>
              <a:rPr lang="en-US" altLang="zh-TW" dirty="0" smtClean="0"/>
              <a:t>:</a:t>
            </a:r>
            <a:r>
              <a:rPr lang="zh-TW" altLang="en-US" dirty="0" smtClean="0"/>
              <a:t>推薦 </a:t>
            </a:r>
            <a:r>
              <a:rPr lang="en-US" altLang="zh-TW" dirty="0" smtClean="0"/>
              <a:t>ID</a:t>
            </a:r>
            <a:r>
              <a:rPr lang="zh-TW" altLang="en-US" dirty="0" smtClean="0"/>
              <a:t> </a:t>
            </a:r>
            <a:r>
              <a:rPr lang="en-US" altLang="zh-TW" dirty="0" smtClean="0"/>
              <a:t>1002</a:t>
            </a:r>
            <a:r>
              <a:rPr lang="zh-TW" altLang="en-US" dirty="0" smtClean="0"/>
              <a:t>客人</a:t>
            </a:r>
            <a:r>
              <a:rPr lang="en-US" altLang="zh-TW" dirty="0" smtClean="0"/>
              <a:t>20</a:t>
            </a:r>
            <a:r>
              <a:rPr lang="zh-TW" altLang="en-US" dirty="0" smtClean="0"/>
              <a:t>個景點</a:t>
            </a:r>
            <a:endParaRPr lang="en-US" altLang="zh-TW" dirty="0" smtClean="0"/>
          </a:p>
          <a:p>
            <a:r>
              <a:rPr lang="zh-TW" altLang="en-US" dirty="0" smtClean="0"/>
              <a:t>推薦結果以戶外大自然景點為</a:t>
            </a:r>
            <a:r>
              <a:rPr lang="zh-TW" altLang="en-US" dirty="0"/>
              <a:t>主</a:t>
            </a:r>
          </a:p>
        </p:txBody>
      </p:sp>
      <p:sp>
        <p:nvSpPr>
          <p:cNvPr id="8" name="文字方塊 7"/>
          <p:cNvSpPr txBox="1"/>
          <p:nvPr/>
        </p:nvSpPr>
        <p:spPr>
          <a:xfrm>
            <a:off x="457200" y="1690688"/>
            <a:ext cx="3271276" cy="646331"/>
          </a:xfrm>
          <a:prstGeom prst="rect">
            <a:avLst/>
          </a:prstGeom>
          <a:noFill/>
        </p:spPr>
        <p:txBody>
          <a:bodyPr wrap="square" rtlCol="0">
            <a:spAutoFit/>
          </a:bodyPr>
          <a:lstStyle/>
          <a:p>
            <a:r>
              <a:rPr lang="en-US" altLang="zh-TW" dirty="0" smtClean="0"/>
              <a:t>ID</a:t>
            </a:r>
            <a:r>
              <a:rPr lang="zh-TW" altLang="en-US" dirty="0" smtClean="0"/>
              <a:t> </a:t>
            </a:r>
            <a:r>
              <a:rPr lang="en-US" altLang="zh-TW" dirty="0" smtClean="0"/>
              <a:t>1002</a:t>
            </a:r>
            <a:r>
              <a:rPr lang="zh-TW" altLang="en-US" dirty="0" smtClean="0"/>
              <a:t> 作者 </a:t>
            </a:r>
            <a:r>
              <a:rPr lang="en-US" altLang="zh-TW" dirty="0" smtClean="0"/>
              <a:t>; </a:t>
            </a:r>
            <a:r>
              <a:rPr lang="zh-TW" altLang="en-US" dirty="0" smtClean="0"/>
              <a:t> </a:t>
            </a:r>
            <a:endParaRPr lang="en-US" altLang="zh-TW" dirty="0" smtClean="0"/>
          </a:p>
          <a:p>
            <a:r>
              <a:rPr lang="zh-TW" altLang="en-US" dirty="0" smtClean="0"/>
              <a:t>過去發佈文章偏向大自然景點</a:t>
            </a:r>
            <a:endParaRPr lang="zh-TW" altLang="en-US" dirty="0"/>
          </a:p>
        </p:txBody>
      </p:sp>
      <p:sp>
        <p:nvSpPr>
          <p:cNvPr id="9" name="圓角矩形 8"/>
          <p:cNvSpPr/>
          <p:nvPr/>
        </p:nvSpPr>
        <p:spPr>
          <a:xfrm>
            <a:off x="6606988" y="2910064"/>
            <a:ext cx="582706" cy="1612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593291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870" y="299222"/>
            <a:ext cx="10515600" cy="1325563"/>
          </a:xfrm>
        </p:spPr>
        <p:txBody>
          <a:bodyPr>
            <a:normAutofit/>
          </a:bodyPr>
          <a:lstStyle/>
          <a:p>
            <a:r>
              <a:rPr lang="en-US" altLang="zh-TW" sz="3600" dirty="0" smtClean="0"/>
              <a:t>Classification-word2vec + SVM</a:t>
            </a:r>
            <a:br>
              <a:rPr lang="en-US" altLang="zh-TW" sz="3600" dirty="0" smtClean="0"/>
            </a:br>
            <a:r>
              <a:rPr lang="en-US" altLang="zh-TW" sz="3600" dirty="0" smtClean="0"/>
              <a:t>(</a:t>
            </a:r>
            <a:r>
              <a:rPr lang="zh-TW" altLang="en-US" sz="3600" dirty="0" smtClean="0"/>
              <a:t>分類</a:t>
            </a:r>
            <a:r>
              <a:rPr lang="en-US" altLang="zh-TW" sz="3600" dirty="0" smtClean="0"/>
              <a:t>:</a:t>
            </a:r>
            <a:r>
              <a:rPr lang="zh-TW" altLang="en-US" sz="3600" dirty="0" smtClean="0"/>
              <a:t>室內、室外</a:t>
            </a:r>
            <a:r>
              <a:rPr lang="en-US" altLang="zh-TW" sz="3600" dirty="0" smtClean="0"/>
              <a:t>)</a:t>
            </a:r>
            <a:endParaRPr lang="zh-TW" altLang="en-US" sz="3600"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355408931"/>
              </p:ext>
            </p:extLst>
          </p:nvPr>
        </p:nvGraphicFramePr>
        <p:xfrm>
          <a:off x="1975020" y="2899719"/>
          <a:ext cx="7836243" cy="3557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內容版面配置區 2"/>
          <p:cNvSpPr txBox="1">
            <a:spLocks/>
          </p:cNvSpPr>
          <p:nvPr/>
        </p:nvSpPr>
        <p:spPr>
          <a:xfrm>
            <a:off x="960192" y="1624785"/>
            <a:ext cx="10040955" cy="1864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600" dirty="0" smtClean="0">
                <a:latin typeface="+mn-ea"/>
              </a:rPr>
              <a:t>SVM-Support Vector Machine</a:t>
            </a:r>
            <a:r>
              <a:rPr lang="zh-TW" altLang="en-US" sz="1600" dirty="0" smtClean="0">
                <a:latin typeface="+mn-ea"/>
              </a:rPr>
              <a:t>，支援向量機是在分類與迴歸分析中分析資料的監督式學習模型與相關的學習演算法，支援向量機能將</a:t>
            </a:r>
            <a:r>
              <a:rPr lang="en-US" altLang="zh-TW" sz="1600" dirty="0" smtClean="0">
                <a:latin typeface="+mn-ea"/>
              </a:rPr>
              <a:t>p </a:t>
            </a:r>
            <a:r>
              <a:rPr lang="zh-TW" altLang="en-US" sz="1600" dirty="0" smtClean="0">
                <a:latin typeface="+mn-ea"/>
              </a:rPr>
              <a:t>維向量的資料點，可以用 </a:t>
            </a:r>
            <a:r>
              <a:rPr lang="en-US" altLang="zh-TW" sz="1600" dirty="0" smtClean="0">
                <a:latin typeface="+mn-ea"/>
              </a:rPr>
              <a:t>(p-1) </a:t>
            </a:r>
            <a:r>
              <a:rPr lang="zh-TW" altLang="en-US" sz="1600" dirty="0" smtClean="0">
                <a:latin typeface="+mn-ea"/>
              </a:rPr>
              <a:t>維超平面來分開這些點。其為非機率二元線性分類器</a:t>
            </a:r>
            <a:endParaRPr lang="en-US" altLang="zh-TW" sz="1600" dirty="0" smtClean="0">
              <a:latin typeface="+mn-ea"/>
            </a:endParaRPr>
          </a:p>
          <a:p>
            <a:r>
              <a:rPr lang="en-US" altLang="zh-TW" sz="1600" dirty="0"/>
              <a:t>word2vec </a:t>
            </a:r>
            <a:r>
              <a:rPr lang="zh-TW" altLang="en-US" sz="1600" dirty="0"/>
              <a:t>正如其名就是 </a:t>
            </a:r>
            <a:r>
              <a:rPr lang="en-US" altLang="zh-TW" sz="1600" dirty="0"/>
              <a:t>word to vector </a:t>
            </a:r>
            <a:r>
              <a:rPr lang="zh-TW" altLang="en-US" sz="1600" dirty="0"/>
              <a:t>是一個能把文字變成向量的</a:t>
            </a:r>
            <a:r>
              <a:rPr lang="zh-TW" altLang="en-US" sz="1600" dirty="0" smtClean="0"/>
              <a:t>演算法，</a:t>
            </a:r>
            <a:r>
              <a:rPr lang="zh-TW" altLang="en-US" sz="1600" dirty="0" smtClean="0">
                <a:latin typeface="+mn-ea"/>
              </a:rPr>
              <a:t>為</a:t>
            </a:r>
            <a:r>
              <a:rPr lang="zh-TW" altLang="en-US" sz="1600" dirty="0">
                <a:latin typeface="+mn-ea"/>
              </a:rPr>
              <a:t>類神經網路模型，用來訓練</a:t>
            </a:r>
            <a:r>
              <a:rPr lang="zh-TW" altLang="en-US" sz="1600" dirty="0"/>
              <a:t>各</a:t>
            </a:r>
            <a:r>
              <a:rPr lang="zh-TW" altLang="en-US" sz="1600" b="1" dirty="0"/>
              <a:t>詞語</a:t>
            </a:r>
            <a:r>
              <a:rPr lang="zh-TW" altLang="en-US" sz="1600" dirty="0"/>
              <a:t>的相似度。</a:t>
            </a:r>
            <a:endParaRPr lang="en-US" altLang="zh-TW" sz="1600" dirty="0">
              <a:latin typeface="+mn-ea"/>
            </a:endParaRPr>
          </a:p>
          <a:p>
            <a:endParaRPr lang="zh-TW" altLang="en-US" sz="1600" dirty="0">
              <a:latin typeface="+mn-ea"/>
            </a:endParaRPr>
          </a:p>
        </p:txBody>
      </p:sp>
    </p:spTree>
    <p:extLst>
      <p:ext uri="{BB962C8B-B14F-4D97-AF65-F5344CB8AC3E}">
        <p14:creationId xmlns:p14="http://schemas.microsoft.com/office/powerpoint/2010/main" val="16450480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652580" y="1359209"/>
            <a:ext cx="6672648" cy="369332"/>
          </a:xfrm>
          <a:prstGeom prst="rect">
            <a:avLst/>
          </a:prstGeom>
          <a:noFill/>
          <a:ln w="28575">
            <a:solidFill>
              <a:srgbClr val="FFC000"/>
            </a:solidFill>
          </a:ln>
        </p:spPr>
        <p:txBody>
          <a:bodyPr wrap="square" rtlCol="0">
            <a:spAutoFit/>
          </a:bodyPr>
          <a:lstStyle/>
          <a:p>
            <a:r>
              <a:rPr lang="zh-TW" altLang="en-US" dirty="0"/>
              <a:t>自</a:t>
            </a:r>
            <a:r>
              <a:rPr lang="zh-TW" altLang="en-US" dirty="0" smtClean="0"/>
              <a:t>建室外特徵向量</a:t>
            </a:r>
            <a:r>
              <a:rPr lang="en-US" altLang="zh-TW" dirty="0"/>
              <a:t> </a:t>
            </a:r>
            <a:r>
              <a:rPr lang="en-US" altLang="zh-TW" dirty="0" smtClean="0">
                <a:solidFill>
                  <a:srgbClr val="FF0000"/>
                </a:solidFill>
              </a:rPr>
              <a:t>500</a:t>
            </a:r>
            <a:r>
              <a:rPr lang="zh-TW" altLang="en-US" dirty="0" smtClean="0"/>
              <a:t> 個</a:t>
            </a:r>
            <a:r>
              <a:rPr lang="en-US" altLang="zh-TW" dirty="0" smtClean="0"/>
              <a:t>= [</a:t>
            </a:r>
            <a:r>
              <a:rPr lang="zh-TW" altLang="en-US" dirty="0" smtClean="0"/>
              <a:t>詞語</a:t>
            </a:r>
            <a:r>
              <a:rPr lang="zh-TW" altLang="en-US" dirty="0"/>
              <a:t> </a:t>
            </a:r>
            <a:r>
              <a:rPr lang="en-US" altLang="zh-TW" dirty="0"/>
              <a:t>1 ,</a:t>
            </a:r>
            <a:r>
              <a:rPr lang="zh-TW" altLang="en-US" dirty="0"/>
              <a:t> </a:t>
            </a:r>
            <a:r>
              <a:rPr lang="en-US" altLang="zh-TW" dirty="0"/>
              <a:t>2</a:t>
            </a:r>
            <a:r>
              <a:rPr lang="zh-TW" altLang="en-US" dirty="0"/>
              <a:t> </a:t>
            </a:r>
            <a:r>
              <a:rPr lang="en-US" altLang="zh-TW" dirty="0"/>
              <a:t>, 3 , 4 …… </a:t>
            </a:r>
            <a:r>
              <a:rPr lang="en-US" altLang="zh-TW" dirty="0" smtClean="0"/>
              <a:t>,500]</a:t>
            </a:r>
            <a:endParaRPr lang="zh-TW" altLang="en-US" dirty="0"/>
          </a:p>
        </p:txBody>
      </p:sp>
      <p:sp>
        <p:nvSpPr>
          <p:cNvPr id="5" name="文字方塊 4"/>
          <p:cNvSpPr txBox="1"/>
          <p:nvPr/>
        </p:nvSpPr>
        <p:spPr>
          <a:xfrm>
            <a:off x="2652580" y="1978783"/>
            <a:ext cx="6672651" cy="1477328"/>
          </a:xfrm>
          <a:prstGeom prst="rect">
            <a:avLst/>
          </a:prstGeom>
          <a:noFill/>
          <a:ln w="28575">
            <a:solidFill>
              <a:srgbClr val="FFC000"/>
            </a:solidFill>
          </a:ln>
        </p:spPr>
        <p:txBody>
          <a:bodyPr wrap="square" rtlCol="0">
            <a:spAutoFit/>
          </a:bodyPr>
          <a:lstStyle/>
          <a:p>
            <a:r>
              <a:rPr lang="zh-TW" altLang="en-US" dirty="0" smtClean="0"/>
              <a:t>以人工挑選室內、外各</a:t>
            </a:r>
            <a:r>
              <a:rPr lang="en-US" altLang="zh-TW" dirty="0" smtClean="0"/>
              <a:t>100</a:t>
            </a:r>
            <a:r>
              <a:rPr lang="zh-TW" altLang="en-US" dirty="0" smtClean="0"/>
              <a:t>個地點位置作為訓練集，</a:t>
            </a:r>
            <a:r>
              <a:rPr lang="en-US" altLang="zh-TW" dirty="0" smtClean="0"/>
              <a:t>50</a:t>
            </a:r>
            <a:r>
              <a:rPr lang="zh-TW" altLang="en-US" dirty="0" smtClean="0"/>
              <a:t>個室內地點做為測試集，</a:t>
            </a:r>
            <a:r>
              <a:rPr lang="en-US" altLang="zh-TW" dirty="0" smtClean="0"/>
              <a:t>50</a:t>
            </a:r>
            <a:r>
              <a:rPr lang="zh-TW" altLang="en-US" dirty="0" smtClean="0"/>
              <a:t>個室外地點做為測試集。</a:t>
            </a:r>
            <a:endParaRPr lang="en-US" altLang="zh-TW" dirty="0" smtClean="0"/>
          </a:p>
          <a:p>
            <a:r>
              <a:rPr lang="zh-TW" altLang="en-US" dirty="0" smtClean="0"/>
              <a:t>並以</a:t>
            </a:r>
            <a:r>
              <a:rPr lang="en-US" altLang="zh-TW" dirty="0" smtClean="0"/>
              <a:t>Word2vec</a:t>
            </a:r>
            <a:r>
              <a:rPr lang="zh-TW" altLang="en-US" dirty="0" smtClean="0"/>
              <a:t>產生</a:t>
            </a:r>
            <a:r>
              <a:rPr lang="en-US" altLang="zh-TW" dirty="0" smtClean="0"/>
              <a:t>“</a:t>
            </a:r>
            <a:r>
              <a:rPr lang="zh-TW" altLang="en-US" dirty="0" smtClean="0"/>
              <a:t>地點</a:t>
            </a:r>
            <a:r>
              <a:rPr lang="en-US" altLang="zh-TW" dirty="0" smtClean="0"/>
              <a:t>”</a:t>
            </a:r>
            <a:r>
              <a:rPr lang="zh-TW" altLang="en-US" dirty="0" smtClean="0"/>
              <a:t>的前一百個最相似詞</a:t>
            </a:r>
            <a:r>
              <a:rPr lang="en-US" altLang="zh-TW" dirty="0" smtClean="0"/>
              <a:t>= [</a:t>
            </a:r>
            <a:r>
              <a:rPr lang="zh-TW" altLang="en-US" dirty="0" smtClean="0"/>
              <a:t>特徵</a:t>
            </a:r>
            <a:r>
              <a:rPr lang="zh-TW" altLang="en-US" dirty="0"/>
              <a:t> </a:t>
            </a:r>
            <a:r>
              <a:rPr lang="en-US" altLang="zh-TW" dirty="0" smtClean="0"/>
              <a:t>1 ,</a:t>
            </a:r>
            <a:r>
              <a:rPr lang="zh-TW" altLang="en-US" dirty="0" smtClean="0"/>
              <a:t> </a:t>
            </a:r>
            <a:r>
              <a:rPr lang="en-US" altLang="zh-TW" dirty="0" smtClean="0"/>
              <a:t>2</a:t>
            </a:r>
            <a:r>
              <a:rPr lang="zh-TW" altLang="en-US" dirty="0" smtClean="0"/>
              <a:t> </a:t>
            </a:r>
            <a:r>
              <a:rPr lang="en-US" altLang="zh-TW" dirty="0" smtClean="0"/>
              <a:t>, 3 , 4 …… 100]</a:t>
            </a:r>
          </a:p>
          <a:p>
            <a:endParaRPr lang="zh-TW" altLang="en-US" dirty="0"/>
          </a:p>
        </p:txBody>
      </p:sp>
      <p:sp>
        <p:nvSpPr>
          <p:cNvPr id="6" name="文字方塊 5"/>
          <p:cNvSpPr txBox="1"/>
          <p:nvPr/>
        </p:nvSpPr>
        <p:spPr>
          <a:xfrm>
            <a:off x="2652581" y="3706353"/>
            <a:ext cx="6672651" cy="1200329"/>
          </a:xfrm>
          <a:prstGeom prst="rect">
            <a:avLst/>
          </a:prstGeom>
          <a:noFill/>
          <a:ln w="28575">
            <a:solidFill>
              <a:srgbClr val="FFC000"/>
            </a:solidFill>
          </a:ln>
        </p:spPr>
        <p:txBody>
          <a:bodyPr wrap="square" rtlCol="0">
            <a:spAutoFit/>
          </a:bodyPr>
          <a:lstStyle/>
          <a:p>
            <a:r>
              <a:rPr lang="zh-TW" altLang="en-US" dirty="0" smtClean="0"/>
              <a:t>計算各地點與室內特徵向量的相似度，相似詞與特徵量一致變計數為</a:t>
            </a:r>
            <a:r>
              <a:rPr lang="en-US" altLang="zh-TW" dirty="0" smtClean="0"/>
              <a:t>1</a:t>
            </a:r>
          </a:p>
          <a:p>
            <a:r>
              <a:rPr lang="zh-TW" altLang="en-US" dirty="0" smtClean="0"/>
              <a:t>，其餘為</a:t>
            </a:r>
            <a:r>
              <a:rPr lang="en-US" altLang="zh-TW" dirty="0" smtClean="0"/>
              <a:t>0</a:t>
            </a:r>
            <a:r>
              <a:rPr lang="zh-TW" altLang="en-US" dirty="0"/>
              <a:t> </a:t>
            </a:r>
            <a:r>
              <a:rPr lang="en-US" altLang="zh-TW" dirty="0" smtClean="0"/>
              <a:t>:</a:t>
            </a:r>
          </a:p>
          <a:p>
            <a:r>
              <a:rPr lang="en-US" altLang="zh-TW" dirty="0" smtClean="0"/>
              <a:t> [</a:t>
            </a:r>
            <a:r>
              <a:rPr lang="zh-TW" altLang="en-US" dirty="0" smtClean="0"/>
              <a:t>  </a:t>
            </a:r>
            <a:r>
              <a:rPr lang="en-US" altLang="zh-TW" dirty="0" smtClean="0"/>
              <a:t>0</a:t>
            </a:r>
            <a:r>
              <a:rPr lang="zh-TW" altLang="en-US" dirty="0" smtClean="0"/>
              <a:t> </a:t>
            </a:r>
            <a:r>
              <a:rPr lang="en-US" altLang="zh-TW" dirty="0" smtClean="0"/>
              <a:t>,</a:t>
            </a:r>
            <a:r>
              <a:rPr lang="zh-TW" altLang="en-US" dirty="0" smtClean="0"/>
              <a:t> </a:t>
            </a:r>
            <a:r>
              <a:rPr lang="en-US" altLang="zh-TW" dirty="0" smtClean="0"/>
              <a:t>0</a:t>
            </a:r>
            <a:r>
              <a:rPr lang="zh-TW" altLang="en-US" dirty="0" smtClean="0"/>
              <a:t> </a:t>
            </a:r>
            <a:r>
              <a:rPr lang="en-US" altLang="zh-TW" dirty="0" smtClean="0"/>
              <a:t>, 1 , 0 , 1 , 1 , 1 , 0 , 0 , 0 , 0 , 1, 0…………..] (</a:t>
            </a:r>
            <a:r>
              <a:rPr lang="zh-TW" altLang="en-US" dirty="0" smtClean="0"/>
              <a:t>長度</a:t>
            </a:r>
            <a:r>
              <a:rPr lang="en-US" altLang="zh-TW" dirty="0" smtClean="0">
                <a:solidFill>
                  <a:srgbClr val="FF0000"/>
                </a:solidFill>
              </a:rPr>
              <a:t>500</a:t>
            </a:r>
            <a:r>
              <a:rPr lang="en-US" altLang="zh-TW" dirty="0" smtClean="0"/>
              <a:t>)</a:t>
            </a:r>
            <a:endParaRPr lang="zh-TW" altLang="en-US" dirty="0"/>
          </a:p>
        </p:txBody>
      </p:sp>
      <p:sp>
        <p:nvSpPr>
          <p:cNvPr id="7" name="文字方塊 6"/>
          <p:cNvSpPr txBox="1"/>
          <p:nvPr/>
        </p:nvSpPr>
        <p:spPr>
          <a:xfrm>
            <a:off x="2652580" y="5156924"/>
            <a:ext cx="6672651" cy="646331"/>
          </a:xfrm>
          <a:prstGeom prst="rect">
            <a:avLst/>
          </a:prstGeom>
          <a:noFill/>
          <a:ln w="28575">
            <a:solidFill>
              <a:srgbClr val="FFC000"/>
            </a:solidFill>
          </a:ln>
        </p:spPr>
        <p:txBody>
          <a:bodyPr wrap="square" rtlCol="0">
            <a:spAutoFit/>
          </a:bodyPr>
          <a:lstStyle/>
          <a:p>
            <a:r>
              <a:rPr lang="zh-TW" altLang="en-US" dirty="0" smtClean="0"/>
              <a:t>將兩百個測試集帶入</a:t>
            </a:r>
            <a:r>
              <a:rPr lang="en-US" altLang="zh-TW" dirty="0" smtClean="0"/>
              <a:t>SVM</a:t>
            </a:r>
            <a:r>
              <a:rPr lang="zh-TW" altLang="en-US" dirty="0" smtClean="0"/>
              <a:t>模型，以線性</a:t>
            </a:r>
            <a:r>
              <a:rPr lang="en-US" altLang="zh-TW" dirty="0" smtClean="0"/>
              <a:t>Kernel</a:t>
            </a:r>
            <a:r>
              <a:rPr lang="zh-TW" altLang="en-US" dirty="0" smtClean="0"/>
              <a:t>函式進行訓練。</a:t>
            </a:r>
            <a:endParaRPr lang="en-US" altLang="zh-TW" dirty="0" smtClean="0"/>
          </a:p>
          <a:p>
            <a:r>
              <a:rPr lang="zh-TW" altLang="en-US" dirty="0" smtClean="0"/>
              <a:t>測試</a:t>
            </a:r>
            <a:r>
              <a:rPr lang="en-US" altLang="zh-TW" dirty="0" smtClean="0"/>
              <a:t>50</a:t>
            </a:r>
            <a:r>
              <a:rPr lang="zh-TW" altLang="en-US" dirty="0" smtClean="0"/>
              <a:t>個地點得到結</a:t>
            </a:r>
            <a:r>
              <a:rPr lang="zh-TW" altLang="en-US" dirty="0"/>
              <a:t>果</a:t>
            </a:r>
          </a:p>
        </p:txBody>
      </p:sp>
      <p:sp>
        <p:nvSpPr>
          <p:cNvPr id="8" name="向下箭號 7"/>
          <p:cNvSpPr/>
          <p:nvPr/>
        </p:nvSpPr>
        <p:spPr>
          <a:xfrm>
            <a:off x="5535827" y="1728541"/>
            <a:ext cx="222422" cy="250242"/>
          </a:xfrm>
          <a:prstGeom prst="down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下箭號 8"/>
          <p:cNvSpPr/>
          <p:nvPr/>
        </p:nvSpPr>
        <p:spPr>
          <a:xfrm>
            <a:off x="5535827" y="3466051"/>
            <a:ext cx="222422" cy="250242"/>
          </a:xfrm>
          <a:prstGeom prst="down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下箭號 9"/>
          <p:cNvSpPr/>
          <p:nvPr/>
        </p:nvSpPr>
        <p:spPr>
          <a:xfrm>
            <a:off x="5577016" y="4906682"/>
            <a:ext cx="222422" cy="250242"/>
          </a:xfrm>
          <a:prstGeom prst="down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a:spLocks noGrp="1"/>
          </p:cNvSpPr>
          <p:nvPr>
            <p:ph type="title"/>
          </p:nvPr>
        </p:nvSpPr>
        <p:spPr>
          <a:xfrm>
            <a:off x="624010" y="96263"/>
            <a:ext cx="10515600" cy="1325563"/>
          </a:xfrm>
        </p:spPr>
        <p:txBody>
          <a:bodyPr>
            <a:normAutofit/>
          </a:bodyPr>
          <a:lstStyle/>
          <a:p>
            <a:pPr algn="ctr"/>
            <a:r>
              <a:rPr lang="en-US" altLang="zh-TW" sz="3600" dirty="0" smtClean="0"/>
              <a:t>Classification-word2vec + SVM</a:t>
            </a:r>
            <a:br>
              <a:rPr lang="en-US" altLang="zh-TW" sz="3600" dirty="0" smtClean="0"/>
            </a:br>
            <a:r>
              <a:rPr lang="zh-TW" altLang="en-US" sz="3600" dirty="0" smtClean="0"/>
              <a:t>分辨方法為</a:t>
            </a:r>
            <a:r>
              <a:rPr lang="en-US" altLang="zh-TW" sz="3600" dirty="0" smtClean="0"/>
              <a:t>:</a:t>
            </a:r>
            <a:r>
              <a:rPr lang="zh-TW" altLang="en-US" sz="3600" dirty="0" smtClean="0"/>
              <a:t>是否為室外</a:t>
            </a:r>
            <a:endParaRPr lang="zh-TW" altLang="en-US" sz="3600" dirty="0"/>
          </a:p>
        </p:txBody>
      </p:sp>
    </p:spTree>
    <p:extLst>
      <p:ext uri="{BB962C8B-B14F-4D97-AF65-F5344CB8AC3E}">
        <p14:creationId xmlns:p14="http://schemas.microsoft.com/office/powerpoint/2010/main" val="241377604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5538521" y="3252714"/>
            <a:ext cx="6619488" cy="3274308"/>
          </a:xfrm>
          <a:prstGeom prst="rect">
            <a:avLst/>
          </a:prstGeom>
        </p:spPr>
      </p:pic>
      <p:pic>
        <p:nvPicPr>
          <p:cNvPr id="4" name="圖片 3"/>
          <p:cNvPicPr>
            <a:picLocks noChangeAspect="1"/>
          </p:cNvPicPr>
          <p:nvPr/>
        </p:nvPicPr>
        <p:blipFill>
          <a:blip r:embed="rId3"/>
          <a:stretch>
            <a:fillRect/>
          </a:stretch>
        </p:blipFill>
        <p:spPr>
          <a:xfrm>
            <a:off x="5538521" y="2634134"/>
            <a:ext cx="6653479" cy="4223866"/>
          </a:xfrm>
          <a:prstGeom prst="rect">
            <a:avLst/>
          </a:prstGeom>
          <a:ln w="38100">
            <a:solidFill>
              <a:schemeClr val="accent2">
                <a:lumMod val="75000"/>
              </a:schemeClr>
            </a:solidFill>
          </a:ln>
        </p:spPr>
      </p:pic>
      <p:pic>
        <p:nvPicPr>
          <p:cNvPr id="8" name="圖片 7"/>
          <p:cNvPicPr>
            <a:picLocks noChangeAspect="1"/>
          </p:cNvPicPr>
          <p:nvPr/>
        </p:nvPicPr>
        <p:blipFill>
          <a:blip r:embed="rId4"/>
          <a:stretch>
            <a:fillRect/>
          </a:stretch>
        </p:blipFill>
        <p:spPr>
          <a:xfrm>
            <a:off x="5538521" y="151781"/>
            <a:ext cx="6380629" cy="2403587"/>
          </a:xfrm>
          <a:prstGeom prst="rect">
            <a:avLst/>
          </a:prstGeom>
        </p:spPr>
      </p:pic>
      <p:sp>
        <p:nvSpPr>
          <p:cNvPr id="9" name="內容版面配置區 2"/>
          <p:cNvSpPr>
            <a:spLocks noGrp="1"/>
          </p:cNvSpPr>
          <p:nvPr>
            <p:ph idx="1"/>
          </p:nvPr>
        </p:nvSpPr>
        <p:spPr>
          <a:xfrm>
            <a:off x="507952" y="1232650"/>
            <a:ext cx="4413672" cy="4889377"/>
          </a:xfrm>
        </p:spPr>
        <p:txBody>
          <a:bodyPr>
            <a:normAutofit/>
          </a:bodyPr>
          <a:lstStyle/>
          <a:p>
            <a:r>
              <a:rPr lang="zh-TW" altLang="en-US" sz="1600" dirty="0" smtClean="0"/>
              <a:t>將所有斷字後文章送入</a:t>
            </a:r>
            <a:r>
              <a:rPr lang="en-US" altLang="zh-TW" sz="1600" dirty="0" smtClean="0"/>
              <a:t>Word2Vec</a:t>
            </a:r>
            <a:r>
              <a:rPr lang="zh-TW" altLang="en-US" sz="1600" dirty="0" smtClean="0"/>
              <a:t>進行訓練</a:t>
            </a:r>
            <a:endParaRPr lang="en-US" altLang="zh-TW" sz="1600" dirty="0" smtClean="0"/>
          </a:p>
          <a:p>
            <a:r>
              <a:rPr lang="zh-TW" altLang="en-US" sz="1600" dirty="0" smtClean="0">
                <a:latin typeface="+mn-ea"/>
              </a:rPr>
              <a:t>使用</a:t>
            </a:r>
            <a:r>
              <a:rPr lang="en-US" altLang="zh-TW" sz="1600" dirty="0" smtClean="0">
                <a:latin typeface="+mn-ea"/>
              </a:rPr>
              <a:t>Word2vec</a:t>
            </a:r>
            <a:r>
              <a:rPr lang="zh-TW" altLang="en-US" sz="1600" dirty="0" smtClean="0">
                <a:latin typeface="+mn-ea"/>
              </a:rPr>
              <a:t>建構各個景點前</a:t>
            </a:r>
            <a:r>
              <a:rPr lang="en-US" altLang="zh-TW" sz="1600" dirty="0" smtClean="0">
                <a:latin typeface="+mn-ea"/>
              </a:rPr>
              <a:t>100</a:t>
            </a:r>
            <a:r>
              <a:rPr lang="zh-TW" altLang="en-US" sz="1600" dirty="0" smtClean="0">
                <a:latin typeface="+mn-ea"/>
              </a:rPr>
              <a:t>個相似詞。</a:t>
            </a:r>
            <a:endParaRPr lang="en-US" altLang="zh-TW" sz="1600" dirty="0" smtClean="0">
              <a:latin typeface="+mn-ea"/>
            </a:endParaRPr>
          </a:p>
          <a:p>
            <a:endParaRPr lang="zh-TW" altLang="en-US" sz="1600" dirty="0">
              <a:latin typeface="+mn-ea"/>
            </a:endParaRPr>
          </a:p>
        </p:txBody>
      </p:sp>
      <p:sp>
        <p:nvSpPr>
          <p:cNvPr id="10" name="標題 1"/>
          <p:cNvSpPr>
            <a:spLocks noGrp="1"/>
          </p:cNvSpPr>
          <p:nvPr>
            <p:ph type="title"/>
          </p:nvPr>
        </p:nvSpPr>
        <p:spPr>
          <a:xfrm>
            <a:off x="507952" y="386389"/>
            <a:ext cx="10515600" cy="1325563"/>
          </a:xfrm>
        </p:spPr>
        <p:txBody>
          <a:bodyPr/>
          <a:lstStyle/>
          <a:p>
            <a:r>
              <a:rPr lang="en-US" altLang="zh-TW" u="sng" dirty="0" smtClean="0"/>
              <a:t>Word2vec</a:t>
            </a:r>
            <a:r>
              <a:rPr lang="en-US" altLang="zh-TW" dirty="0" smtClean="0"/>
              <a:t>-</a:t>
            </a:r>
            <a:r>
              <a:rPr lang="zh-TW" altLang="en-US" sz="2800" dirty="0" smtClean="0"/>
              <a:t>特徵向量建立</a:t>
            </a:r>
            <a:endParaRPr lang="zh-TW" altLang="en-US" dirty="0"/>
          </a:p>
        </p:txBody>
      </p:sp>
      <p:pic>
        <p:nvPicPr>
          <p:cNvPr id="11" name="圖片 10"/>
          <p:cNvPicPr>
            <a:picLocks noChangeAspect="1"/>
          </p:cNvPicPr>
          <p:nvPr/>
        </p:nvPicPr>
        <p:blipFill>
          <a:blip r:embed="rId5"/>
          <a:stretch>
            <a:fillRect/>
          </a:stretch>
        </p:blipFill>
        <p:spPr>
          <a:xfrm>
            <a:off x="5538521" y="2727223"/>
            <a:ext cx="8025933" cy="2162645"/>
          </a:xfrm>
          <a:prstGeom prst="rect">
            <a:avLst/>
          </a:prstGeom>
          <a:ln w="38100">
            <a:solidFill>
              <a:srgbClr val="C00000"/>
            </a:solidFill>
          </a:ln>
        </p:spPr>
      </p:pic>
      <p:pic>
        <p:nvPicPr>
          <p:cNvPr id="13" name="圖片 12"/>
          <p:cNvPicPr>
            <a:picLocks noChangeAspect="1"/>
          </p:cNvPicPr>
          <p:nvPr/>
        </p:nvPicPr>
        <p:blipFill rotWithShape="1">
          <a:blip r:embed="rId6"/>
          <a:srcRect r="321" b="28123"/>
          <a:stretch/>
        </p:blipFill>
        <p:spPr>
          <a:xfrm>
            <a:off x="625295" y="2634134"/>
            <a:ext cx="4604778" cy="4874559"/>
          </a:xfrm>
          <a:prstGeom prst="rect">
            <a:avLst/>
          </a:prstGeom>
          <a:ln w="38100">
            <a:solidFill>
              <a:srgbClr val="C00000"/>
            </a:solidFill>
          </a:ln>
        </p:spPr>
      </p:pic>
      <p:sp>
        <p:nvSpPr>
          <p:cNvPr id="14" name="文字方塊 13"/>
          <p:cNvSpPr txBox="1"/>
          <p:nvPr/>
        </p:nvSpPr>
        <p:spPr>
          <a:xfrm>
            <a:off x="507952" y="2226559"/>
            <a:ext cx="2976282" cy="369332"/>
          </a:xfrm>
          <a:prstGeom prst="rect">
            <a:avLst/>
          </a:prstGeom>
          <a:noFill/>
        </p:spPr>
        <p:txBody>
          <a:bodyPr wrap="square" rtlCol="0">
            <a:spAutoFit/>
          </a:bodyPr>
          <a:lstStyle/>
          <a:p>
            <a:r>
              <a:rPr lang="zh-TW" altLang="en-US" dirty="0" smtClean="0"/>
              <a:t>大樹先生的家 的相似詞</a:t>
            </a:r>
            <a:endParaRPr lang="zh-TW" altLang="en-US" dirty="0"/>
          </a:p>
        </p:txBody>
      </p:sp>
    </p:spTree>
    <p:extLst>
      <p:ext uri="{BB962C8B-B14F-4D97-AF65-F5344CB8AC3E}">
        <p14:creationId xmlns:p14="http://schemas.microsoft.com/office/powerpoint/2010/main" val="4257366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dirty="0" smtClean="0"/>
              <a:t>SVM</a:t>
            </a:r>
            <a:r>
              <a:rPr lang="en-US" altLang="zh-TW" dirty="0" smtClean="0"/>
              <a:t>-</a:t>
            </a:r>
            <a:r>
              <a:rPr lang="zh-TW" altLang="en-US" sz="2000" dirty="0" smtClean="0"/>
              <a:t>訓練模型與測試</a:t>
            </a:r>
            <a:endParaRPr lang="zh-TW" altLang="en-US" sz="2000" dirty="0"/>
          </a:p>
        </p:txBody>
      </p:sp>
      <p:pic>
        <p:nvPicPr>
          <p:cNvPr id="5" name="內容版面配置區 4"/>
          <p:cNvPicPr>
            <a:picLocks noGrp="1" noChangeAspect="1"/>
          </p:cNvPicPr>
          <p:nvPr>
            <p:ph idx="1"/>
          </p:nvPr>
        </p:nvPicPr>
        <p:blipFill>
          <a:blip r:embed="rId2"/>
          <a:stretch>
            <a:fillRect/>
          </a:stretch>
        </p:blipFill>
        <p:spPr>
          <a:xfrm>
            <a:off x="5768594" y="3185390"/>
            <a:ext cx="6163235" cy="3341754"/>
          </a:xfrm>
          <a:prstGeom prst="rect">
            <a:avLst/>
          </a:prstGeom>
          <a:ln w="38100">
            <a:solidFill>
              <a:srgbClr val="C00000"/>
            </a:solidFill>
          </a:ln>
        </p:spPr>
      </p:pic>
      <p:pic>
        <p:nvPicPr>
          <p:cNvPr id="4" name="圖片 3"/>
          <p:cNvPicPr>
            <a:picLocks noChangeAspect="1"/>
          </p:cNvPicPr>
          <p:nvPr/>
        </p:nvPicPr>
        <p:blipFill>
          <a:blip r:embed="rId3"/>
          <a:stretch>
            <a:fillRect/>
          </a:stretch>
        </p:blipFill>
        <p:spPr>
          <a:xfrm>
            <a:off x="5768594" y="476110"/>
            <a:ext cx="6423406" cy="2429156"/>
          </a:xfrm>
          <a:prstGeom prst="rect">
            <a:avLst/>
          </a:prstGeom>
        </p:spPr>
      </p:pic>
      <p:sp>
        <p:nvSpPr>
          <p:cNvPr id="6" name="內容版面配置區 2"/>
          <p:cNvSpPr txBox="1">
            <a:spLocks/>
          </p:cNvSpPr>
          <p:nvPr/>
        </p:nvSpPr>
        <p:spPr>
          <a:xfrm>
            <a:off x="513252" y="1466115"/>
            <a:ext cx="4413672" cy="4889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600" dirty="0" smtClean="0"/>
              <a:t>運用各</a:t>
            </a:r>
            <a:r>
              <a:rPr lang="en-US" altLang="zh-TW" sz="1600" dirty="0" smtClean="0"/>
              <a:t>100</a:t>
            </a:r>
            <a:r>
              <a:rPr lang="zh-TW" altLang="en-US" sz="1600" dirty="0" smtClean="0"/>
              <a:t>個景點來訓練</a:t>
            </a:r>
            <a:r>
              <a:rPr lang="en-US" altLang="zh-TW" sz="1600" dirty="0" smtClean="0"/>
              <a:t>SVM</a:t>
            </a:r>
            <a:r>
              <a:rPr lang="zh-TW" altLang="en-US" sz="1600" dirty="0" smtClean="0"/>
              <a:t>分類器的模型。</a:t>
            </a:r>
            <a:endParaRPr lang="en-US" altLang="zh-TW" sz="1600" dirty="0" smtClean="0"/>
          </a:p>
          <a:p>
            <a:r>
              <a:rPr lang="zh-TW" altLang="en-US" sz="1600" dirty="0" smtClean="0">
                <a:latin typeface="+mn-ea"/>
              </a:rPr>
              <a:t>再個別取</a:t>
            </a:r>
            <a:r>
              <a:rPr lang="en-US" altLang="zh-TW" sz="1600" dirty="0" smtClean="0">
                <a:latin typeface="+mn-ea"/>
              </a:rPr>
              <a:t>50</a:t>
            </a:r>
            <a:r>
              <a:rPr lang="zh-TW" altLang="en-US" sz="1600" dirty="0" smtClean="0">
                <a:latin typeface="+mn-ea"/>
              </a:rPr>
              <a:t>個室內、室外決定模型是否可行。</a:t>
            </a:r>
            <a:endParaRPr lang="en-US" altLang="zh-TW" sz="1600" dirty="0" smtClean="0">
              <a:latin typeface="+mn-ea"/>
            </a:endParaRPr>
          </a:p>
          <a:p>
            <a:endParaRPr lang="zh-TW" altLang="en-US" sz="1600" dirty="0">
              <a:latin typeface="+mn-ea"/>
            </a:endParaRPr>
          </a:p>
        </p:txBody>
      </p:sp>
      <p:pic>
        <p:nvPicPr>
          <p:cNvPr id="7" name="圖片 6"/>
          <p:cNvPicPr>
            <a:picLocks noChangeAspect="1"/>
          </p:cNvPicPr>
          <p:nvPr/>
        </p:nvPicPr>
        <p:blipFill rotWithShape="1">
          <a:blip r:embed="rId4"/>
          <a:srcRect r="-38" b="42186"/>
          <a:stretch/>
        </p:blipFill>
        <p:spPr>
          <a:xfrm>
            <a:off x="1000674" y="2714932"/>
            <a:ext cx="3763776" cy="3562910"/>
          </a:xfrm>
          <a:prstGeom prst="rect">
            <a:avLst/>
          </a:prstGeom>
        </p:spPr>
      </p:pic>
      <p:sp>
        <p:nvSpPr>
          <p:cNvPr id="8" name="文字方塊 7"/>
          <p:cNvSpPr txBox="1"/>
          <p:nvPr/>
        </p:nvSpPr>
        <p:spPr>
          <a:xfrm>
            <a:off x="675726" y="2253373"/>
            <a:ext cx="4088724" cy="369332"/>
          </a:xfrm>
          <a:prstGeom prst="rect">
            <a:avLst/>
          </a:prstGeom>
          <a:noFill/>
          <a:ln w="28575">
            <a:solidFill>
              <a:schemeClr val="accent2">
                <a:lumMod val="75000"/>
              </a:schemeClr>
            </a:solidFill>
          </a:ln>
        </p:spPr>
        <p:txBody>
          <a:bodyPr wrap="square" rtlCol="0">
            <a:spAutoFit/>
          </a:bodyPr>
          <a:lstStyle/>
          <a:p>
            <a:r>
              <a:rPr lang="zh-TW" altLang="en-US" dirty="0" smtClean="0"/>
              <a:t>工人智慧建立 </a:t>
            </a:r>
            <a:r>
              <a:rPr lang="en-US" altLang="zh-TW" dirty="0" smtClean="0"/>
              <a:t>“</a:t>
            </a:r>
            <a:r>
              <a:rPr lang="zh-TW" altLang="en-US" dirty="0" smtClean="0"/>
              <a:t>室外 </a:t>
            </a:r>
            <a:r>
              <a:rPr lang="en-US" altLang="zh-TW" dirty="0" smtClean="0"/>
              <a:t>“</a:t>
            </a:r>
            <a:r>
              <a:rPr lang="zh-TW" altLang="en-US" dirty="0" smtClean="0"/>
              <a:t>的</a:t>
            </a:r>
            <a:r>
              <a:rPr lang="zh-TW" altLang="en-US" dirty="0" smtClean="0">
                <a:solidFill>
                  <a:srgbClr val="FF0000"/>
                </a:solidFill>
              </a:rPr>
              <a:t>特徵向量</a:t>
            </a:r>
            <a:endParaRPr lang="zh-TW" altLang="en-US" dirty="0">
              <a:solidFill>
                <a:srgbClr val="FF0000"/>
              </a:solidFill>
            </a:endParaRPr>
          </a:p>
        </p:txBody>
      </p:sp>
    </p:spTree>
    <p:extLst>
      <p:ext uri="{BB962C8B-B14F-4D97-AF65-F5344CB8AC3E}">
        <p14:creationId xmlns:p14="http://schemas.microsoft.com/office/powerpoint/2010/main" val="160741154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222157" y="3681717"/>
            <a:ext cx="8635330" cy="2953861"/>
          </a:xfrm>
          <a:prstGeom prst="rect">
            <a:avLst/>
          </a:prstGeom>
          <a:ln w="38100">
            <a:solidFill>
              <a:schemeClr val="accent6">
                <a:lumMod val="75000"/>
              </a:schemeClr>
            </a:solidFill>
          </a:ln>
        </p:spPr>
      </p:pic>
      <p:sp>
        <p:nvSpPr>
          <p:cNvPr id="2" name="標題 1"/>
          <p:cNvSpPr>
            <a:spLocks noGrp="1"/>
          </p:cNvSpPr>
          <p:nvPr>
            <p:ph type="title"/>
          </p:nvPr>
        </p:nvSpPr>
        <p:spPr/>
        <p:txBody>
          <a:bodyPr/>
          <a:lstStyle/>
          <a:p>
            <a:r>
              <a:rPr lang="en-US" altLang="zh-TW" dirty="0"/>
              <a:t>Classification-word2vec + </a:t>
            </a:r>
            <a:r>
              <a:rPr lang="en-US" altLang="zh-TW" dirty="0" smtClean="0"/>
              <a:t>SVM</a:t>
            </a:r>
            <a:br>
              <a:rPr lang="en-US" altLang="zh-TW" dirty="0" smtClean="0"/>
            </a:br>
            <a:r>
              <a:rPr lang="zh-TW" altLang="en-US" dirty="0" smtClean="0"/>
              <a:t>測試結果</a:t>
            </a:r>
            <a:r>
              <a:rPr lang="en-US" altLang="zh-TW" dirty="0" smtClean="0"/>
              <a:t>!!</a:t>
            </a:r>
            <a:endParaRPr lang="zh-TW" altLang="en-US" dirty="0"/>
          </a:p>
        </p:txBody>
      </p:sp>
      <p:pic>
        <p:nvPicPr>
          <p:cNvPr id="4" name="內容版面配置區 3"/>
          <p:cNvPicPr>
            <a:picLocks noGrp="1" noChangeAspect="1"/>
          </p:cNvPicPr>
          <p:nvPr>
            <p:ph idx="1"/>
          </p:nvPr>
        </p:nvPicPr>
        <p:blipFill rotWithShape="1">
          <a:blip r:embed="rId3"/>
          <a:srcRect l="-1784" r="-1" b="46626"/>
          <a:stretch/>
        </p:blipFill>
        <p:spPr>
          <a:xfrm>
            <a:off x="846818" y="2019658"/>
            <a:ext cx="6877549" cy="2322467"/>
          </a:xfrm>
          <a:prstGeom prst="rect">
            <a:avLst/>
          </a:prstGeom>
          <a:ln w="38100">
            <a:solidFill>
              <a:srgbClr val="C00000"/>
            </a:solidFill>
          </a:ln>
        </p:spPr>
      </p:pic>
      <p:pic>
        <p:nvPicPr>
          <p:cNvPr id="6" name="圖片 5"/>
          <p:cNvPicPr>
            <a:picLocks noChangeAspect="1"/>
          </p:cNvPicPr>
          <p:nvPr/>
        </p:nvPicPr>
        <p:blipFill>
          <a:blip r:embed="rId4"/>
          <a:stretch>
            <a:fillRect/>
          </a:stretch>
        </p:blipFill>
        <p:spPr>
          <a:xfrm>
            <a:off x="5775754" y="2011919"/>
            <a:ext cx="5378278" cy="2337946"/>
          </a:xfrm>
          <a:prstGeom prst="rect">
            <a:avLst/>
          </a:prstGeom>
          <a:ln w="28575">
            <a:solidFill>
              <a:srgbClr val="C00000"/>
            </a:solidFill>
          </a:ln>
        </p:spPr>
      </p:pic>
      <p:sp>
        <p:nvSpPr>
          <p:cNvPr id="8" name="文字方塊 7"/>
          <p:cNvSpPr txBox="1"/>
          <p:nvPr/>
        </p:nvSpPr>
        <p:spPr>
          <a:xfrm>
            <a:off x="518984" y="1627108"/>
            <a:ext cx="2339546" cy="369332"/>
          </a:xfrm>
          <a:prstGeom prst="rect">
            <a:avLst/>
          </a:prstGeom>
          <a:noFill/>
        </p:spPr>
        <p:txBody>
          <a:bodyPr wrap="square" rtlCol="0">
            <a:spAutoFit/>
          </a:bodyPr>
          <a:lstStyle/>
          <a:p>
            <a:r>
              <a:rPr lang="zh-TW" altLang="en-US" dirty="0" smtClean="0"/>
              <a:t>室外測試結果</a:t>
            </a:r>
            <a:r>
              <a:rPr lang="en-US" altLang="zh-TW" dirty="0" smtClean="0"/>
              <a:t>:</a:t>
            </a:r>
            <a:endParaRPr lang="zh-TW" altLang="en-US" dirty="0"/>
          </a:p>
        </p:txBody>
      </p:sp>
      <p:sp>
        <p:nvSpPr>
          <p:cNvPr id="9" name="文字方塊 8"/>
          <p:cNvSpPr txBox="1"/>
          <p:nvPr/>
        </p:nvSpPr>
        <p:spPr>
          <a:xfrm>
            <a:off x="626075" y="4349864"/>
            <a:ext cx="2339546" cy="369332"/>
          </a:xfrm>
          <a:prstGeom prst="rect">
            <a:avLst/>
          </a:prstGeom>
          <a:noFill/>
        </p:spPr>
        <p:txBody>
          <a:bodyPr wrap="square" rtlCol="0">
            <a:spAutoFit/>
          </a:bodyPr>
          <a:lstStyle/>
          <a:p>
            <a:r>
              <a:rPr lang="zh-TW" altLang="en-US" dirty="0" smtClean="0"/>
              <a:t>室內測試結果</a:t>
            </a:r>
            <a:r>
              <a:rPr lang="en-US" altLang="zh-TW" dirty="0" smtClean="0"/>
              <a:t>:</a:t>
            </a:r>
            <a:endParaRPr lang="zh-TW" altLang="en-US" dirty="0"/>
          </a:p>
        </p:txBody>
      </p:sp>
    </p:spTree>
    <p:extLst>
      <p:ext uri="{BB962C8B-B14F-4D97-AF65-F5344CB8AC3E}">
        <p14:creationId xmlns:p14="http://schemas.microsoft.com/office/powerpoint/2010/main" val="1238784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分析問題</a:t>
            </a:r>
            <a:endParaRPr lang="zh-TW" altLang="en-US" dirty="0"/>
          </a:p>
        </p:txBody>
      </p:sp>
      <p:sp>
        <p:nvSpPr>
          <p:cNvPr id="3" name="內容版面配置區 2"/>
          <p:cNvSpPr>
            <a:spLocks noGrp="1"/>
          </p:cNvSpPr>
          <p:nvPr>
            <p:ph idx="1"/>
          </p:nvPr>
        </p:nvSpPr>
        <p:spPr>
          <a:xfrm>
            <a:off x="838200" y="1825625"/>
            <a:ext cx="10231419" cy="734695"/>
          </a:xfrm>
        </p:spPr>
        <p:txBody>
          <a:bodyPr/>
          <a:lstStyle/>
          <a:p>
            <a:r>
              <a:rPr lang="zh-TW" altLang="en-US" dirty="0" smtClean="0"/>
              <a:t>題目設計問題</a:t>
            </a:r>
            <a:r>
              <a:rPr lang="en-US" altLang="zh-TW" dirty="0" smtClean="0"/>
              <a:t>:</a:t>
            </a:r>
            <a:r>
              <a:rPr lang="zh-TW" altLang="en-US" dirty="0" smtClean="0"/>
              <a:t> 是否為室外 跟 區分室內室外</a:t>
            </a:r>
            <a:endParaRPr lang="en-US" altLang="zh-TW" dirty="0" smtClean="0"/>
          </a:p>
          <a:p>
            <a:endParaRPr lang="en-US" altLang="zh-TW" dirty="0"/>
          </a:p>
          <a:p>
            <a:endParaRPr lang="zh-TW" altLang="en-US" dirty="0"/>
          </a:p>
        </p:txBody>
      </p:sp>
      <p:graphicFrame>
        <p:nvGraphicFramePr>
          <p:cNvPr id="7" name="圖表 6"/>
          <p:cNvGraphicFramePr/>
          <p:nvPr>
            <p:extLst/>
          </p:nvPr>
        </p:nvGraphicFramePr>
        <p:xfrm>
          <a:off x="1257450" y="2425850"/>
          <a:ext cx="9726108" cy="2038574"/>
        </p:xfrm>
        <a:graphic>
          <a:graphicData uri="http://schemas.openxmlformats.org/drawingml/2006/chart">
            <c:chart xmlns:c="http://schemas.openxmlformats.org/drawingml/2006/chart" xmlns:r="http://schemas.openxmlformats.org/officeDocument/2006/relationships" r:id="rId2"/>
          </a:graphicData>
        </a:graphic>
      </p:graphicFrame>
      <p:sp>
        <p:nvSpPr>
          <p:cNvPr id="8" name="文字方塊 7"/>
          <p:cNvSpPr txBox="1"/>
          <p:nvPr/>
        </p:nvSpPr>
        <p:spPr>
          <a:xfrm>
            <a:off x="230991" y="3445137"/>
            <a:ext cx="1312433" cy="646331"/>
          </a:xfrm>
          <a:prstGeom prst="rect">
            <a:avLst/>
          </a:prstGeom>
          <a:noFill/>
        </p:spPr>
        <p:txBody>
          <a:bodyPr wrap="square" rtlCol="0">
            <a:spAutoFit/>
          </a:bodyPr>
          <a:lstStyle/>
          <a:p>
            <a:r>
              <a:rPr lang="en-US" altLang="zh-TW" dirty="0" smtClean="0"/>
              <a:t>SVM</a:t>
            </a:r>
          </a:p>
          <a:p>
            <a:r>
              <a:rPr lang="zh-TW" altLang="en-US" dirty="0" smtClean="0"/>
              <a:t>分類平面</a:t>
            </a:r>
            <a:endParaRPr lang="zh-TW" altLang="en-US" dirty="0"/>
          </a:p>
        </p:txBody>
      </p:sp>
      <p:sp>
        <p:nvSpPr>
          <p:cNvPr id="9" name="內容版面配置區 2"/>
          <p:cNvSpPr txBox="1">
            <a:spLocks/>
          </p:cNvSpPr>
          <p:nvPr/>
        </p:nvSpPr>
        <p:spPr>
          <a:xfrm>
            <a:off x="838200" y="4604265"/>
            <a:ext cx="10607936" cy="14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b="1" dirty="0"/>
              <a:t>自然語言</a:t>
            </a:r>
            <a:r>
              <a:rPr lang="zh-TW" altLang="en-US" dirty="0"/>
              <a:t>處理</a:t>
            </a:r>
            <a:r>
              <a:rPr lang="zh-TW" altLang="en-US" dirty="0" smtClean="0"/>
              <a:t>（</a:t>
            </a:r>
            <a:r>
              <a:rPr lang="en-US" altLang="zh-TW" dirty="0" smtClean="0"/>
              <a:t>Natural </a:t>
            </a:r>
            <a:r>
              <a:rPr lang="en-US" altLang="zh-TW" dirty="0"/>
              <a:t>Language Processing</a:t>
            </a:r>
            <a:r>
              <a:rPr lang="zh-TW" altLang="en-US" dirty="0"/>
              <a:t>，簡稱</a:t>
            </a:r>
            <a:r>
              <a:rPr lang="en-US" altLang="zh-TW" dirty="0"/>
              <a:t>NLP</a:t>
            </a:r>
            <a:r>
              <a:rPr lang="zh-TW" altLang="en-US" dirty="0" smtClean="0"/>
              <a:t>）</a:t>
            </a:r>
            <a:r>
              <a:rPr lang="en-US" altLang="zh-TW" dirty="0" smtClean="0"/>
              <a:t>:</a:t>
            </a:r>
          </a:p>
        </p:txBody>
      </p:sp>
      <p:sp>
        <p:nvSpPr>
          <p:cNvPr id="10" name="圓角矩形 9"/>
          <p:cNvSpPr/>
          <p:nvPr/>
        </p:nvSpPr>
        <p:spPr>
          <a:xfrm>
            <a:off x="4130936" y="-473336"/>
            <a:ext cx="688490" cy="3442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165412" y="5349241"/>
            <a:ext cx="7849496" cy="830997"/>
          </a:xfrm>
          <a:prstGeom prst="rect">
            <a:avLst/>
          </a:prstGeom>
        </p:spPr>
        <p:txBody>
          <a:bodyPr wrap="square">
            <a:spAutoFit/>
          </a:bodyPr>
          <a:lstStyle/>
          <a:p>
            <a:r>
              <a:rPr lang="zh-TW" altLang="en-US" sz="2400" b="1" dirty="0" smtClean="0">
                <a:latin typeface="+mn-ea"/>
              </a:rPr>
              <a:t>我</a:t>
            </a:r>
            <a:r>
              <a:rPr lang="zh-TW" altLang="en-US" sz="2400" b="1" dirty="0">
                <a:latin typeface="+mn-ea"/>
              </a:rPr>
              <a:t>把香蕉給了猴子，因為它們餓了。</a:t>
            </a:r>
            <a:endParaRPr lang="en-US" altLang="zh-TW" sz="2400" b="1" dirty="0">
              <a:latin typeface="+mn-ea"/>
            </a:endParaRPr>
          </a:p>
          <a:p>
            <a:r>
              <a:rPr lang="zh-TW" altLang="en-US" sz="2400" b="1" dirty="0" smtClean="0">
                <a:latin typeface="+mn-ea"/>
              </a:rPr>
              <a:t>我</a:t>
            </a:r>
            <a:r>
              <a:rPr lang="zh-TW" altLang="en-US" sz="2400" b="1" dirty="0">
                <a:latin typeface="+mn-ea"/>
              </a:rPr>
              <a:t>把香蕉給了猴子，因為它們熟了。</a:t>
            </a:r>
          </a:p>
        </p:txBody>
      </p:sp>
      <p:sp>
        <p:nvSpPr>
          <p:cNvPr id="12" name="內容版面配置區 2"/>
          <p:cNvSpPr txBox="1">
            <a:spLocks/>
          </p:cNvSpPr>
          <p:nvPr/>
        </p:nvSpPr>
        <p:spPr>
          <a:xfrm>
            <a:off x="333486" y="5217551"/>
            <a:ext cx="10907358" cy="1434312"/>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dirty="0" smtClean="0"/>
              <a:t>          香蕉         猴子</a:t>
            </a:r>
            <a:r>
              <a:rPr lang="zh-TW" altLang="en-US" dirty="0"/>
              <a:t> </a:t>
            </a:r>
            <a:r>
              <a:rPr lang="zh-TW" altLang="en-US" dirty="0" smtClean="0"/>
              <a:t>   因為        餓了</a:t>
            </a:r>
            <a:endParaRPr lang="en-US" altLang="zh-TW" dirty="0" smtClean="0"/>
          </a:p>
          <a:p>
            <a:pPr marL="0" indent="0">
              <a:buNone/>
            </a:pPr>
            <a:r>
              <a:rPr lang="zh-TW" altLang="en-US" dirty="0" smtClean="0"/>
              <a:t>          香蕉         猴子    因為        熟了</a:t>
            </a:r>
            <a:endParaRPr lang="zh-TW" altLang="en-US" dirty="0"/>
          </a:p>
        </p:txBody>
      </p:sp>
    </p:spTree>
    <p:extLst>
      <p:ext uri="{BB962C8B-B14F-4D97-AF65-F5344CB8AC3E}">
        <p14:creationId xmlns:p14="http://schemas.microsoft.com/office/powerpoint/2010/main" val="241877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t>Cosine </a:t>
            </a:r>
            <a:r>
              <a:rPr lang="en-US" altLang="zh-TW" sz="3600" dirty="0"/>
              <a:t>Similarity-</a:t>
            </a:r>
            <a:r>
              <a:rPr lang="zh-TW" altLang="en-US" sz="3600" dirty="0"/>
              <a:t>圖片推薦功能</a:t>
            </a:r>
            <a:r>
              <a:rPr lang="en-US" altLang="zh-TW" sz="3600" dirty="0" smtClean="0"/>
              <a:t>	</a:t>
            </a:r>
            <a:br>
              <a:rPr lang="en-US" altLang="zh-TW" sz="3600" dirty="0" smtClean="0"/>
            </a:br>
            <a:r>
              <a:rPr lang="en-US" altLang="zh-TW" sz="3600" dirty="0" smtClean="0"/>
              <a:t>(</a:t>
            </a:r>
            <a:r>
              <a:rPr lang="zh-TW" altLang="en-US" sz="3600" dirty="0">
                <a:solidFill>
                  <a:srgbClr val="FF0000"/>
                </a:solidFill>
              </a:rPr>
              <a:t>特徵</a:t>
            </a:r>
            <a:r>
              <a:rPr lang="zh-TW" altLang="en-US" sz="3600" dirty="0" smtClean="0">
                <a:solidFill>
                  <a:srgbClr val="FF0000"/>
                </a:solidFill>
              </a:rPr>
              <a:t>向量的比對</a:t>
            </a:r>
            <a:r>
              <a:rPr lang="en-US" altLang="zh-TW" sz="3600" dirty="0" smtClean="0"/>
              <a:t>)</a:t>
            </a:r>
            <a:endParaRPr lang="zh-TW" altLang="en-US" sz="3600" dirty="0"/>
          </a:p>
        </p:txBody>
      </p:sp>
      <p:pic>
        <p:nvPicPr>
          <p:cNvPr id="4" name="圖片 3"/>
          <p:cNvPicPr>
            <a:picLocks noChangeAspect="1"/>
          </p:cNvPicPr>
          <p:nvPr/>
        </p:nvPicPr>
        <p:blipFill rotWithShape="1">
          <a:blip r:embed="rId2"/>
          <a:srcRect l="325" t="-1092" r="42450" b="628"/>
          <a:stretch/>
        </p:blipFill>
        <p:spPr>
          <a:xfrm>
            <a:off x="5728447" y="2628898"/>
            <a:ext cx="4737847" cy="2870195"/>
          </a:xfrm>
          <a:prstGeom prst="rect">
            <a:avLst/>
          </a:prstGeom>
        </p:spPr>
      </p:pic>
      <p:pic>
        <p:nvPicPr>
          <p:cNvPr id="7" name="圖片 6"/>
          <p:cNvPicPr>
            <a:picLocks noChangeAspect="1"/>
          </p:cNvPicPr>
          <p:nvPr/>
        </p:nvPicPr>
        <p:blipFill rotWithShape="1">
          <a:blip r:embed="rId3"/>
          <a:srcRect l="1" t="363" r="27853" b="57866"/>
          <a:stretch/>
        </p:blipFill>
        <p:spPr>
          <a:xfrm>
            <a:off x="853647" y="2653553"/>
            <a:ext cx="3332871" cy="2832847"/>
          </a:xfrm>
          <a:prstGeom prst="rect">
            <a:avLst/>
          </a:prstGeom>
          <a:ln w="38100">
            <a:solidFill>
              <a:srgbClr val="C00000"/>
            </a:solidFill>
          </a:ln>
        </p:spPr>
      </p:pic>
      <p:sp>
        <p:nvSpPr>
          <p:cNvPr id="8" name="文字方塊 7"/>
          <p:cNvSpPr txBox="1"/>
          <p:nvPr/>
        </p:nvSpPr>
        <p:spPr>
          <a:xfrm>
            <a:off x="5591492" y="2259566"/>
            <a:ext cx="5202014" cy="369332"/>
          </a:xfrm>
          <a:prstGeom prst="rect">
            <a:avLst/>
          </a:prstGeom>
          <a:noFill/>
        </p:spPr>
        <p:txBody>
          <a:bodyPr wrap="square" rtlCol="0">
            <a:spAutoFit/>
          </a:bodyPr>
          <a:lstStyle/>
          <a:p>
            <a:r>
              <a:rPr lang="en-US" altLang="zh-TW" dirty="0" smtClean="0"/>
              <a:t>Word2vec</a:t>
            </a:r>
            <a:r>
              <a:rPr lang="zh-TW" altLang="en-US" dirty="0" smtClean="0"/>
              <a:t>產生各圖片代表字詞的</a:t>
            </a:r>
            <a:r>
              <a:rPr lang="zh-TW" altLang="en-US" dirty="0" smtClean="0">
                <a:solidFill>
                  <a:srgbClr val="FF0000"/>
                </a:solidFill>
              </a:rPr>
              <a:t>特徵值</a:t>
            </a:r>
            <a:r>
              <a:rPr lang="en-US" altLang="zh-TW" dirty="0" smtClean="0">
                <a:solidFill>
                  <a:srgbClr val="FF0000"/>
                </a:solidFill>
              </a:rPr>
              <a:t>8</a:t>
            </a:r>
            <a:r>
              <a:rPr lang="zh-TW" altLang="en-US" dirty="0" smtClean="0">
                <a:solidFill>
                  <a:srgbClr val="FF0000"/>
                </a:solidFill>
              </a:rPr>
              <a:t>個</a:t>
            </a:r>
            <a:endParaRPr lang="zh-TW" altLang="en-US" dirty="0">
              <a:solidFill>
                <a:srgbClr val="FF0000"/>
              </a:solidFill>
            </a:endParaRPr>
          </a:p>
        </p:txBody>
      </p:sp>
      <p:sp>
        <p:nvSpPr>
          <p:cNvPr id="9" name="文字方塊 8"/>
          <p:cNvSpPr txBox="1"/>
          <p:nvPr/>
        </p:nvSpPr>
        <p:spPr>
          <a:xfrm>
            <a:off x="838200" y="2259566"/>
            <a:ext cx="5202014" cy="369332"/>
          </a:xfrm>
          <a:prstGeom prst="rect">
            <a:avLst/>
          </a:prstGeom>
          <a:noFill/>
        </p:spPr>
        <p:txBody>
          <a:bodyPr wrap="square" rtlCol="0">
            <a:spAutoFit/>
          </a:bodyPr>
          <a:lstStyle/>
          <a:p>
            <a:r>
              <a:rPr lang="zh-TW" altLang="en-US" dirty="0" smtClean="0"/>
              <a:t>原來各地點的</a:t>
            </a:r>
            <a:r>
              <a:rPr lang="zh-TW" altLang="en-US" dirty="0" smtClean="0">
                <a:solidFill>
                  <a:srgbClr val="FF0000"/>
                </a:solidFill>
              </a:rPr>
              <a:t>相似詞</a:t>
            </a:r>
            <a:r>
              <a:rPr lang="en-US" altLang="zh-TW" dirty="0" smtClean="0">
                <a:solidFill>
                  <a:srgbClr val="FF0000"/>
                </a:solidFill>
              </a:rPr>
              <a:t>40</a:t>
            </a:r>
            <a:r>
              <a:rPr lang="zh-TW" altLang="en-US" dirty="0" smtClean="0">
                <a:solidFill>
                  <a:srgbClr val="FF0000"/>
                </a:solidFill>
              </a:rPr>
              <a:t>個</a:t>
            </a:r>
            <a:endParaRPr lang="zh-TW" altLang="en-US" dirty="0">
              <a:solidFill>
                <a:srgbClr val="FF0000"/>
              </a:solidFill>
            </a:endParaRPr>
          </a:p>
        </p:txBody>
      </p:sp>
      <p:sp>
        <p:nvSpPr>
          <p:cNvPr id="10" name="文字方塊 9"/>
          <p:cNvSpPr txBox="1"/>
          <p:nvPr/>
        </p:nvSpPr>
        <p:spPr>
          <a:xfrm>
            <a:off x="838200" y="1765187"/>
            <a:ext cx="9955306" cy="369332"/>
          </a:xfrm>
          <a:prstGeom prst="rect">
            <a:avLst/>
          </a:prstGeom>
          <a:noFill/>
        </p:spPr>
        <p:txBody>
          <a:bodyPr wrap="square" rtlCol="0">
            <a:spAutoFit/>
          </a:bodyPr>
          <a:lstStyle/>
          <a:p>
            <a:r>
              <a:rPr lang="zh-TW" altLang="en-US" dirty="0" smtClean="0"/>
              <a:t>視覺轉換文字的推薦功能建立</a:t>
            </a:r>
            <a:endParaRPr lang="zh-TW" altLang="en-US" dirty="0">
              <a:solidFill>
                <a:srgbClr val="FF0000"/>
              </a:solidFill>
            </a:endParaRPr>
          </a:p>
        </p:txBody>
      </p:sp>
      <p:sp>
        <p:nvSpPr>
          <p:cNvPr id="11" name="左-右雙向箭號 10"/>
          <p:cNvSpPr/>
          <p:nvPr/>
        </p:nvSpPr>
        <p:spPr>
          <a:xfrm>
            <a:off x="4186519" y="3460375"/>
            <a:ext cx="1541928" cy="340659"/>
          </a:xfrm>
          <a:prstGeom prst="lef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4669368" y="3133194"/>
            <a:ext cx="5202014" cy="369332"/>
          </a:xfrm>
          <a:prstGeom prst="rect">
            <a:avLst/>
          </a:prstGeom>
          <a:noFill/>
        </p:spPr>
        <p:txBody>
          <a:bodyPr wrap="square" rtlCol="0">
            <a:spAutoFit/>
          </a:bodyPr>
          <a:lstStyle/>
          <a:p>
            <a:r>
              <a:rPr lang="zh-TW" altLang="en-US" dirty="0" smtClean="0"/>
              <a:t>比</a:t>
            </a:r>
            <a:r>
              <a:rPr lang="zh-TW" altLang="en-US" dirty="0"/>
              <a:t>對</a:t>
            </a:r>
            <a:endParaRPr lang="zh-TW" altLang="en-US" dirty="0">
              <a:solidFill>
                <a:srgbClr val="FF0000"/>
              </a:solidFill>
            </a:endParaRPr>
          </a:p>
        </p:txBody>
      </p:sp>
      <p:sp>
        <p:nvSpPr>
          <p:cNvPr id="13" name="向下箭號 12"/>
          <p:cNvSpPr/>
          <p:nvPr/>
        </p:nvSpPr>
        <p:spPr>
          <a:xfrm>
            <a:off x="4908177" y="3829707"/>
            <a:ext cx="170330" cy="2026023"/>
          </a:xfrm>
          <a:prstGeom prst="down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4186518" y="6003389"/>
            <a:ext cx="5202014" cy="369332"/>
          </a:xfrm>
          <a:prstGeom prst="rect">
            <a:avLst/>
          </a:prstGeom>
          <a:noFill/>
        </p:spPr>
        <p:txBody>
          <a:bodyPr wrap="square" rtlCol="0">
            <a:spAutoFit/>
          </a:bodyPr>
          <a:lstStyle/>
          <a:p>
            <a:r>
              <a:rPr lang="zh-TW" altLang="en-US" dirty="0" smtClean="0"/>
              <a:t>產生</a:t>
            </a:r>
            <a:r>
              <a:rPr lang="zh-TW" altLang="en-US" dirty="0" smtClean="0">
                <a:solidFill>
                  <a:srgbClr val="FF0000"/>
                </a:solidFill>
              </a:rPr>
              <a:t>特徵向量</a:t>
            </a:r>
            <a:r>
              <a:rPr lang="en-US" altLang="zh-TW" dirty="0" smtClean="0"/>
              <a:t>!</a:t>
            </a:r>
            <a:endParaRPr lang="zh-TW" altLang="en-US" dirty="0">
              <a:solidFill>
                <a:srgbClr val="FF0000"/>
              </a:solidFill>
            </a:endParaRPr>
          </a:p>
        </p:txBody>
      </p:sp>
    </p:spTree>
    <p:extLst>
      <p:ext uri="{BB962C8B-B14F-4D97-AF65-F5344CB8AC3E}">
        <p14:creationId xmlns:p14="http://schemas.microsoft.com/office/powerpoint/2010/main" val="237763534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72226" y="3089647"/>
            <a:ext cx="4953000" cy="2879631"/>
          </a:xfrm>
        </p:spPr>
        <p:txBody>
          <a:bodyPr/>
          <a:lstStyle/>
          <a:p>
            <a:r>
              <a:rPr lang="zh-TW" altLang="en-US" dirty="0" smtClean="0"/>
              <a:t>在網站中點選五個景點組成一組長度</a:t>
            </a:r>
            <a:r>
              <a:rPr lang="en-US" altLang="zh-TW" dirty="0" smtClean="0"/>
              <a:t>40</a:t>
            </a:r>
            <a:r>
              <a:rPr lang="zh-TW" altLang="en-US" dirty="0" smtClean="0"/>
              <a:t>的特徵</a:t>
            </a:r>
            <a:r>
              <a:rPr lang="zh-TW" altLang="en-US" dirty="0"/>
              <a:t>向</a:t>
            </a:r>
            <a:r>
              <a:rPr lang="zh-TW" altLang="en-US" dirty="0" smtClean="0"/>
              <a:t>量</a:t>
            </a:r>
            <a:endParaRPr lang="en-US" altLang="zh-TW" dirty="0" smtClean="0"/>
          </a:p>
          <a:p>
            <a:r>
              <a:rPr lang="zh-TW" altLang="en-US" dirty="0" smtClean="0"/>
              <a:t>與各地點的</a:t>
            </a:r>
            <a:r>
              <a:rPr lang="en-US" altLang="zh-TW" dirty="0" smtClean="0"/>
              <a:t>40</a:t>
            </a:r>
            <a:r>
              <a:rPr lang="zh-TW" altLang="en-US" dirty="0" smtClean="0"/>
              <a:t>個相似詞計算空間上的距離</a:t>
            </a:r>
            <a:endParaRPr lang="en-US" altLang="zh-TW" dirty="0" smtClean="0"/>
          </a:p>
          <a:p>
            <a:r>
              <a:rPr lang="zh-TW" altLang="en-US" dirty="0" smtClean="0"/>
              <a:t>將其結果提供給使用者</a:t>
            </a:r>
            <a:endParaRPr lang="zh-TW" altLang="en-US" dirty="0"/>
          </a:p>
        </p:txBody>
      </p:sp>
      <p:sp>
        <p:nvSpPr>
          <p:cNvPr id="4" name="標題 1"/>
          <p:cNvSpPr txBox="1">
            <a:spLocks/>
          </p:cNvSpPr>
          <p:nvPr/>
        </p:nvSpPr>
        <p:spPr>
          <a:xfrm>
            <a:off x="168814" y="1137261"/>
            <a:ext cx="57598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800" dirty="0" smtClean="0"/>
              <a:t>Cosine Similarity-</a:t>
            </a:r>
            <a:r>
              <a:rPr lang="zh-TW" altLang="en-US" sz="2800" dirty="0" smtClean="0"/>
              <a:t>圖片推薦功能</a:t>
            </a:r>
            <a:r>
              <a:rPr lang="en-US" altLang="zh-TW" sz="2800" dirty="0" smtClean="0"/>
              <a:t>	</a:t>
            </a:r>
            <a:br>
              <a:rPr lang="en-US" altLang="zh-TW" sz="2800" dirty="0" smtClean="0"/>
            </a:br>
            <a:r>
              <a:rPr lang="en-US" altLang="zh-TW" sz="2800" dirty="0" smtClean="0"/>
              <a:t>(</a:t>
            </a:r>
            <a:r>
              <a:rPr lang="zh-TW" altLang="en-US" sz="2800" dirty="0" smtClean="0"/>
              <a:t>圖片</a:t>
            </a:r>
            <a:r>
              <a:rPr lang="zh-TW" altLang="en-US" sz="2800" dirty="0">
                <a:solidFill>
                  <a:srgbClr val="FF0000"/>
                </a:solidFill>
              </a:rPr>
              <a:t>特徵向量</a:t>
            </a:r>
            <a:r>
              <a:rPr lang="zh-TW" altLang="en-US" sz="2800" dirty="0" smtClean="0"/>
              <a:t>的與景點</a:t>
            </a:r>
            <a:r>
              <a:rPr lang="zh-TW" altLang="en-US" sz="2800" dirty="0" smtClean="0">
                <a:solidFill>
                  <a:srgbClr val="FF0000"/>
                </a:solidFill>
              </a:rPr>
              <a:t>相似度</a:t>
            </a:r>
            <a:r>
              <a:rPr lang="zh-TW" altLang="en-US" sz="2800" dirty="0" smtClean="0"/>
              <a:t>計算</a:t>
            </a:r>
            <a:r>
              <a:rPr lang="en-US" altLang="zh-TW" sz="2800" dirty="0" smtClean="0"/>
              <a:t>)</a:t>
            </a:r>
            <a:endParaRPr lang="zh-TW" altLang="en-US" sz="2800" dirty="0"/>
          </a:p>
        </p:txBody>
      </p:sp>
      <p:pic>
        <p:nvPicPr>
          <p:cNvPr id="5" name="圖片 4"/>
          <p:cNvPicPr>
            <a:picLocks noChangeAspect="1"/>
          </p:cNvPicPr>
          <p:nvPr/>
        </p:nvPicPr>
        <p:blipFill>
          <a:blip r:embed="rId2"/>
          <a:stretch>
            <a:fillRect/>
          </a:stretch>
        </p:blipFill>
        <p:spPr>
          <a:xfrm>
            <a:off x="6061635" y="360228"/>
            <a:ext cx="5833352" cy="2879631"/>
          </a:xfrm>
          <a:prstGeom prst="rect">
            <a:avLst/>
          </a:prstGeom>
        </p:spPr>
      </p:pic>
      <p:grpSp>
        <p:nvGrpSpPr>
          <p:cNvPr id="11" name="群組 10"/>
          <p:cNvGrpSpPr/>
          <p:nvPr/>
        </p:nvGrpSpPr>
        <p:grpSpPr>
          <a:xfrm>
            <a:off x="6173041" y="3384205"/>
            <a:ext cx="5112871" cy="3036546"/>
            <a:chOff x="1538941" y="1999130"/>
            <a:chExt cx="6412753" cy="3054475"/>
          </a:xfrm>
        </p:grpSpPr>
        <p:graphicFrame>
          <p:nvGraphicFramePr>
            <p:cNvPr id="12" name="圖表 11"/>
            <p:cNvGraphicFramePr/>
            <p:nvPr>
              <p:extLst/>
            </p:nvPr>
          </p:nvGraphicFramePr>
          <p:xfrm>
            <a:off x="1538941" y="1999130"/>
            <a:ext cx="6412753" cy="3054475"/>
          </p:xfrm>
          <a:graphic>
            <a:graphicData uri="http://schemas.openxmlformats.org/drawingml/2006/chart">
              <c:chart xmlns:c="http://schemas.openxmlformats.org/drawingml/2006/chart" xmlns:r="http://schemas.openxmlformats.org/officeDocument/2006/relationships" r:id="rId3"/>
            </a:graphicData>
          </a:graphic>
        </p:graphicFrame>
        <p:sp>
          <p:nvSpPr>
            <p:cNvPr id="13" name="橢圓 12"/>
            <p:cNvSpPr/>
            <p:nvPr/>
          </p:nvSpPr>
          <p:spPr>
            <a:xfrm>
              <a:off x="4637741" y="3012142"/>
              <a:ext cx="50800" cy="71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4303059" y="2563906"/>
              <a:ext cx="869576" cy="66338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2710450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Cosine </a:t>
            </a:r>
            <a:r>
              <a:rPr lang="en-US" altLang="zh-TW" dirty="0" smtClean="0"/>
              <a:t>Similarity-</a:t>
            </a:r>
            <a:r>
              <a:rPr lang="zh-TW" altLang="en-US" dirty="0" smtClean="0"/>
              <a:t>圖片推薦功能</a:t>
            </a:r>
            <a:endParaRPr lang="zh-TW" altLang="en-US" dirty="0"/>
          </a:p>
        </p:txBody>
      </p:sp>
      <p:pic>
        <p:nvPicPr>
          <p:cNvPr id="4" name="圖片 3"/>
          <p:cNvPicPr>
            <a:picLocks noChangeAspect="1"/>
          </p:cNvPicPr>
          <p:nvPr/>
        </p:nvPicPr>
        <p:blipFill>
          <a:blip r:embed="rId2"/>
          <a:stretch>
            <a:fillRect/>
          </a:stretch>
        </p:blipFill>
        <p:spPr>
          <a:xfrm>
            <a:off x="6420069" y="2505488"/>
            <a:ext cx="5503737" cy="3495147"/>
          </a:xfrm>
          <a:prstGeom prst="rect">
            <a:avLst/>
          </a:prstGeom>
        </p:spPr>
      </p:pic>
      <p:pic>
        <p:nvPicPr>
          <p:cNvPr id="5" name="圖片 4"/>
          <p:cNvPicPr>
            <a:picLocks noChangeAspect="1"/>
          </p:cNvPicPr>
          <p:nvPr/>
        </p:nvPicPr>
        <p:blipFill>
          <a:blip r:embed="rId3"/>
          <a:stretch>
            <a:fillRect/>
          </a:stretch>
        </p:blipFill>
        <p:spPr>
          <a:xfrm>
            <a:off x="761307" y="2301667"/>
            <a:ext cx="5334693" cy="3698968"/>
          </a:xfrm>
          <a:prstGeom prst="rect">
            <a:avLst/>
          </a:prstGeom>
        </p:spPr>
      </p:pic>
      <p:pic>
        <p:nvPicPr>
          <p:cNvPr id="6" name="圖片 5"/>
          <p:cNvPicPr>
            <a:picLocks noChangeAspect="1"/>
          </p:cNvPicPr>
          <p:nvPr/>
        </p:nvPicPr>
        <p:blipFill>
          <a:blip r:embed="rId4"/>
          <a:stretch>
            <a:fillRect/>
          </a:stretch>
        </p:blipFill>
        <p:spPr>
          <a:xfrm>
            <a:off x="904875" y="1827213"/>
            <a:ext cx="5191125" cy="542925"/>
          </a:xfrm>
          <a:prstGeom prst="rect">
            <a:avLst/>
          </a:prstGeom>
        </p:spPr>
      </p:pic>
    </p:spTree>
    <p:extLst>
      <p:ext uri="{BB962C8B-B14F-4D97-AF65-F5344CB8AC3E}">
        <p14:creationId xmlns:p14="http://schemas.microsoft.com/office/powerpoint/2010/main" val="4225396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88324" y="2582092"/>
            <a:ext cx="3666392" cy="1320800"/>
          </a:xfrm>
        </p:spPr>
        <p:txBody>
          <a:bodyPr>
            <a:normAutofit fontScale="90000"/>
          </a:bodyPr>
          <a:lstStyle/>
          <a:p>
            <a:r>
              <a:rPr lang="zh-TW" altLang="en-US" sz="6000" dirty="0" smtClean="0"/>
              <a:t>網</a:t>
            </a:r>
            <a:r>
              <a:rPr lang="zh-TW" altLang="en-US" sz="6000" dirty="0"/>
              <a:t>頁</a:t>
            </a:r>
            <a:r>
              <a:rPr lang="en-US" altLang="zh-TW" sz="6000" dirty="0" smtClean="0"/>
              <a:t>Demo</a:t>
            </a:r>
            <a:r>
              <a:rPr lang="en-US" altLang="zh-TW" dirty="0" smtClean="0"/>
              <a:t/>
            </a:r>
            <a:br>
              <a:rPr lang="en-US" altLang="zh-TW" dirty="0" smtClean="0"/>
            </a:br>
            <a:endParaRPr lang="zh-TW" altLang="en-US" dirty="0"/>
          </a:p>
        </p:txBody>
      </p:sp>
      <p:sp>
        <p:nvSpPr>
          <p:cNvPr id="3" name="標題 1"/>
          <p:cNvSpPr txBox="1">
            <a:spLocks/>
          </p:cNvSpPr>
          <p:nvPr/>
        </p:nvSpPr>
        <p:spPr>
          <a:xfrm>
            <a:off x="6292363"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陳奕伶</a:t>
            </a:r>
            <a:endParaRPr lang="zh-TW" altLang="en-US" sz="2800" dirty="0"/>
          </a:p>
        </p:txBody>
      </p:sp>
    </p:spTree>
    <p:extLst>
      <p:ext uri="{BB962C8B-B14F-4D97-AF65-F5344CB8AC3E}">
        <p14:creationId xmlns:p14="http://schemas.microsoft.com/office/powerpoint/2010/main" val="1319926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5550" y="2842847"/>
            <a:ext cx="8596668" cy="1320800"/>
          </a:xfrm>
        </p:spPr>
        <p:txBody>
          <a:bodyPr>
            <a:normAutofit/>
          </a:bodyPr>
          <a:lstStyle/>
          <a:p>
            <a:r>
              <a:rPr lang="zh-TW" altLang="en-US" dirty="0" smtClean="0"/>
              <a:t>演算法 </a:t>
            </a:r>
            <a:r>
              <a:rPr lang="en-US" altLang="zh-TW" dirty="0" smtClean="0"/>
              <a:t>–</a:t>
            </a:r>
            <a:r>
              <a:rPr lang="zh-TW" altLang="en-US" dirty="0" smtClean="0"/>
              <a:t> </a:t>
            </a:r>
            <a:r>
              <a:rPr lang="en-US" altLang="zh-TW" dirty="0" err="1" smtClean="0"/>
              <a:t>kNN</a:t>
            </a:r>
            <a:r>
              <a:rPr lang="zh-TW" altLang="en-US" dirty="0" smtClean="0"/>
              <a:t>、</a:t>
            </a:r>
            <a:r>
              <a:rPr lang="en-US" altLang="zh-TW" dirty="0" smtClean="0"/>
              <a:t>Bayes</a:t>
            </a:r>
            <a:r>
              <a:rPr lang="zh-TW" altLang="en-US" dirty="0" smtClean="0"/>
              <a:t>、</a:t>
            </a:r>
            <a:r>
              <a:rPr lang="en-US" altLang="zh-TW" dirty="0" err="1" smtClean="0"/>
              <a:t>KMeans</a:t>
            </a:r>
            <a:r>
              <a:rPr lang="en-US" altLang="zh-TW" dirty="0" smtClean="0"/>
              <a:t>   </a:t>
            </a:r>
            <a:br>
              <a:rPr lang="en-US" altLang="zh-TW" dirty="0" smtClean="0"/>
            </a:br>
            <a:endParaRPr lang="zh-TW" altLang="en-US" dirty="0"/>
          </a:p>
        </p:txBody>
      </p:sp>
      <p:sp>
        <p:nvSpPr>
          <p:cNvPr id="4" name="標題 1"/>
          <p:cNvSpPr txBox="1">
            <a:spLocks/>
          </p:cNvSpPr>
          <p:nvPr/>
        </p:nvSpPr>
        <p:spPr>
          <a:xfrm>
            <a:off x="8220044" y="3968239"/>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zh-TW" sz="2800" dirty="0" smtClean="0"/>
          </a:p>
        </p:txBody>
      </p:sp>
      <p:sp>
        <p:nvSpPr>
          <p:cNvPr id="8" name="標題 1"/>
          <p:cNvSpPr txBox="1">
            <a:spLocks/>
          </p:cNvSpPr>
          <p:nvPr/>
        </p:nvSpPr>
        <p:spPr>
          <a:xfrm>
            <a:off x="7032592" y="3934095"/>
            <a:ext cx="2512158" cy="553831"/>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許育銘</a:t>
            </a:r>
            <a:r>
              <a:rPr lang="zh-TW" altLang="en-US" sz="2800" dirty="0" smtClean="0"/>
              <a:t>、</a:t>
            </a:r>
            <a:r>
              <a:rPr lang="zh-TW" altLang="en-US" sz="2800" dirty="0"/>
              <a:t>廖珮淇</a:t>
            </a:r>
            <a:endParaRPr lang="en-US" altLang="zh-TW" sz="2800" dirty="0"/>
          </a:p>
          <a:p>
            <a:endParaRPr lang="en-US" altLang="zh-TW" sz="2800" dirty="0" smtClean="0"/>
          </a:p>
        </p:txBody>
      </p:sp>
    </p:spTree>
    <p:extLst>
      <p:ext uri="{BB962C8B-B14F-4D97-AF65-F5344CB8AC3E}">
        <p14:creationId xmlns:p14="http://schemas.microsoft.com/office/powerpoint/2010/main" val="143486738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659673"/>
          </a:xfrm>
        </p:spPr>
        <p:txBody>
          <a:bodyPr>
            <a:normAutofit/>
          </a:bodyPr>
          <a:lstStyle/>
          <a:p>
            <a:r>
              <a:rPr lang="en-US" altLang="zh-TW" sz="2670" dirty="0" err="1" smtClean="0"/>
              <a:t>Knn</a:t>
            </a:r>
            <a:r>
              <a:rPr lang="en-US" altLang="zh-TW" sz="2670" dirty="0" smtClean="0"/>
              <a:t>(K Nearest  Neighbor)</a:t>
            </a:r>
            <a:endParaRPr lang="zh-TW" altLang="en-US" sz="2670" dirty="0"/>
          </a:p>
        </p:txBody>
      </p:sp>
      <p:sp>
        <p:nvSpPr>
          <p:cNvPr id="4" name="文字版面配置區 3"/>
          <p:cNvSpPr>
            <a:spLocks noGrp="1"/>
          </p:cNvSpPr>
          <p:nvPr>
            <p:ph type="body" sz="half" idx="2"/>
          </p:nvPr>
        </p:nvSpPr>
        <p:spPr>
          <a:xfrm>
            <a:off x="71198" y="1558028"/>
            <a:ext cx="3854528" cy="3654491"/>
          </a:xfrm>
        </p:spPr>
        <p:txBody>
          <a:bodyPr>
            <a:normAutofit/>
          </a:bodyPr>
          <a:lstStyle/>
          <a:p>
            <a:r>
              <a:rPr lang="zh-TW" altLang="en-US" sz="1900" dirty="0">
                <a:solidFill>
                  <a:prstClr val="black">
                    <a:lumMod val="75000"/>
                    <a:lumOff val="25000"/>
                  </a:prstClr>
                </a:solidFill>
                <a:latin typeface="微軟正黑體" panose="020B0604030504040204" pitchFamily="34" charset="-120"/>
              </a:rPr>
              <a:t>•</a:t>
            </a:r>
            <a:r>
              <a:rPr lang="zh-TW" altLang="en-US" sz="1900" dirty="0" smtClean="0">
                <a:latin typeface="+mj-ea"/>
                <a:ea typeface="+mj-ea"/>
              </a:rPr>
              <a:t>分類演算法</a:t>
            </a:r>
            <a:endParaRPr lang="en-US" altLang="zh-TW" sz="1900" dirty="0" smtClean="0">
              <a:latin typeface="+mj-ea"/>
              <a:ea typeface="+mj-ea"/>
            </a:endParaRPr>
          </a:p>
          <a:p>
            <a:r>
              <a:rPr lang="zh-TW" altLang="en-US" sz="1900" dirty="0">
                <a:latin typeface="+mj-ea"/>
                <a:ea typeface="+mj-ea"/>
              </a:rPr>
              <a:t>•廣泛</a:t>
            </a:r>
            <a:r>
              <a:rPr lang="zh-TW" altLang="en-US" sz="1900" dirty="0" smtClean="0">
                <a:latin typeface="+mj-ea"/>
                <a:ea typeface="+mj-ea"/>
              </a:rPr>
              <a:t>且簡單使用</a:t>
            </a:r>
            <a:endParaRPr lang="en-US" altLang="zh-TW" sz="1900" dirty="0" smtClean="0">
              <a:latin typeface="+mj-ea"/>
              <a:ea typeface="+mj-ea"/>
            </a:endParaRPr>
          </a:p>
          <a:p>
            <a:r>
              <a:rPr lang="zh-TW" altLang="en-US" sz="1900" dirty="0" smtClean="0">
                <a:latin typeface="+mj-ea"/>
                <a:ea typeface="+mj-ea"/>
              </a:rPr>
              <a:t>• 找出與新樣本距離最近的</a:t>
            </a:r>
            <a:endParaRPr lang="en-US" altLang="zh-TW" sz="1900" dirty="0" smtClean="0">
              <a:latin typeface="+mj-ea"/>
              <a:ea typeface="+mj-ea"/>
            </a:endParaRPr>
          </a:p>
          <a:p>
            <a:r>
              <a:rPr lang="en-US" altLang="zh-TW" sz="1900" dirty="0">
                <a:solidFill>
                  <a:srgbClr val="0070C0"/>
                </a:solidFill>
                <a:latin typeface="+mj-ea"/>
                <a:ea typeface="+mj-ea"/>
              </a:rPr>
              <a:t> </a:t>
            </a:r>
            <a:r>
              <a:rPr lang="en-US" altLang="zh-TW" sz="1900" dirty="0" smtClean="0">
                <a:solidFill>
                  <a:srgbClr val="0070C0"/>
                </a:solidFill>
                <a:latin typeface="+mj-ea"/>
                <a:ea typeface="+mj-ea"/>
              </a:rPr>
              <a:t> </a:t>
            </a:r>
            <a:r>
              <a:rPr lang="zh-TW" altLang="en-US" sz="1900" dirty="0" smtClean="0">
                <a:solidFill>
                  <a:srgbClr val="0070C0"/>
                </a:solidFill>
                <a:latin typeface="+mj-ea"/>
                <a:ea typeface="+mj-ea"/>
              </a:rPr>
              <a:t>          </a:t>
            </a:r>
            <a:r>
              <a:rPr lang="en-US" altLang="zh-TW" sz="1900" b="1" dirty="0" smtClean="0">
                <a:solidFill>
                  <a:srgbClr val="0070C0"/>
                </a:solidFill>
                <a:latin typeface="+mj-ea"/>
                <a:ea typeface="+mj-ea"/>
              </a:rPr>
              <a:t>K </a:t>
            </a:r>
            <a:r>
              <a:rPr lang="zh-TW" altLang="en-US" sz="1900" b="1" dirty="0" smtClean="0">
                <a:solidFill>
                  <a:srgbClr val="0070C0"/>
                </a:solidFill>
                <a:latin typeface="+mj-ea"/>
                <a:ea typeface="+mj-ea"/>
              </a:rPr>
              <a:t>個鄰居</a:t>
            </a:r>
            <a:endParaRPr lang="en-US" altLang="zh-TW" sz="1900" b="1" dirty="0" smtClean="0">
              <a:solidFill>
                <a:srgbClr val="0070C0"/>
              </a:solidFill>
              <a:latin typeface="+mj-ea"/>
              <a:ea typeface="+mj-ea"/>
            </a:endParaRPr>
          </a:p>
          <a:p>
            <a:r>
              <a:rPr lang="zh-TW" altLang="en-US" sz="1900" dirty="0">
                <a:latin typeface="+mj-ea"/>
                <a:ea typeface="+mj-ea"/>
              </a:rPr>
              <a:t>•</a:t>
            </a:r>
            <a:r>
              <a:rPr lang="zh-TW" altLang="en-US" sz="1900" dirty="0" smtClean="0">
                <a:latin typeface="+mj-ea"/>
                <a:ea typeface="+mj-ea"/>
              </a:rPr>
              <a:t>鄰居的分類</a:t>
            </a:r>
            <a:endParaRPr lang="en-US" altLang="zh-TW" sz="1900" dirty="0" smtClean="0">
              <a:latin typeface="+mj-ea"/>
              <a:ea typeface="+mj-ea"/>
            </a:endParaRPr>
          </a:p>
          <a:p>
            <a:endParaRPr lang="en-US" altLang="zh-TW" sz="3800" dirty="0" smtClean="0">
              <a:latin typeface="+mj-ea"/>
              <a:ea typeface="+mj-ea"/>
            </a:endParaRPr>
          </a:p>
          <a:p>
            <a:endParaRPr lang="en-US" altLang="zh-TW" sz="3800" dirty="0" smtClean="0">
              <a:latin typeface="+mj-ea"/>
              <a:ea typeface="+mj-ea"/>
            </a:endParaRPr>
          </a:p>
          <a:p>
            <a:endParaRPr lang="en-US" altLang="zh-TW" dirty="0" smtClean="0"/>
          </a:p>
        </p:txBody>
      </p:sp>
      <p:pic>
        <p:nvPicPr>
          <p:cNvPr id="1026" name="Picture 2"/>
          <p:cNvPicPr>
            <a:picLocks noGrp="1" noChangeAspect="1" noChangeArrowheads="1"/>
          </p:cNvPicPr>
          <p:nvPr>
            <p:ph idx="1"/>
          </p:nvPr>
        </p:nvPicPr>
        <p:blipFill>
          <a:blip r:embed="rId2" cstate="print"/>
          <a:srcRect/>
          <a:stretch>
            <a:fillRect/>
          </a:stretch>
        </p:blipFill>
        <p:spPr bwMode="auto">
          <a:xfrm>
            <a:off x="5258641" y="1737793"/>
            <a:ext cx="5803175" cy="2806349"/>
          </a:xfrm>
          <a:prstGeom prst="rect">
            <a:avLst/>
          </a:prstGeom>
          <a:noFill/>
          <a:ln w="9525">
            <a:noFill/>
            <a:miter lim="800000"/>
            <a:headEnd/>
            <a:tailEnd/>
          </a:ln>
        </p:spPr>
      </p:pic>
      <p:cxnSp>
        <p:nvCxnSpPr>
          <p:cNvPr id="9" name="直線單箭頭接點 8"/>
          <p:cNvCxnSpPr/>
          <p:nvPr/>
        </p:nvCxnSpPr>
        <p:spPr>
          <a:xfrm>
            <a:off x="8016213" y="3044958"/>
            <a:ext cx="288032" cy="19202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8592277" y="2372883"/>
            <a:ext cx="96011" cy="48005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8880309" y="2660915"/>
            <a:ext cx="288032" cy="28803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8592277" y="3525011"/>
            <a:ext cx="96011" cy="28803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8880309" y="3236979"/>
            <a:ext cx="384043"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圖片 14"/>
          <p:cNvPicPr>
            <a:picLocks noChangeAspect="1"/>
          </p:cNvPicPr>
          <p:nvPr/>
        </p:nvPicPr>
        <p:blipFill>
          <a:blip r:embed="rId3"/>
          <a:stretch>
            <a:fillRect/>
          </a:stretch>
        </p:blipFill>
        <p:spPr>
          <a:xfrm>
            <a:off x="3895620" y="1456726"/>
            <a:ext cx="7807569" cy="4016293"/>
          </a:xfrm>
          <a:prstGeom prst="rect">
            <a:avLst/>
          </a:prstGeom>
        </p:spPr>
      </p:pic>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215" y="1642671"/>
            <a:ext cx="6196378" cy="3539151"/>
          </a:xfrm>
          <a:prstGeom prst="rect">
            <a:avLst/>
          </a:prstGeom>
        </p:spPr>
      </p:pic>
      <p:pic>
        <p:nvPicPr>
          <p:cNvPr id="20" name="圖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582" y="2889704"/>
            <a:ext cx="1618216" cy="1331792"/>
          </a:xfrm>
          <a:prstGeom prst="rect">
            <a:avLst/>
          </a:prstGeom>
        </p:spPr>
      </p:pic>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7016" y="1547492"/>
            <a:ext cx="1764169" cy="1396164"/>
          </a:xfrm>
          <a:prstGeom prst="rect">
            <a:avLst/>
          </a:prstGeom>
        </p:spPr>
      </p:pic>
      <p:pic>
        <p:nvPicPr>
          <p:cNvPr id="23" name="圖片 22"/>
          <p:cNvPicPr>
            <a:picLocks noChangeAspect="1"/>
          </p:cNvPicPr>
          <p:nvPr/>
        </p:nvPicPr>
        <p:blipFill>
          <a:blip r:embed="rId7"/>
          <a:stretch>
            <a:fillRect/>
          </a:stretch>
        </p:blipFill>
        <p:spPr>
          <a:xfrm>
            <a:off x="4824878" y="3975958"/>
            <a:ext cx="2180194" cy="1441005"/>
          </a:xfrm>
          <a:prstGeom prst="rect">
            <a:avLst/>
          </a:prstGeom>
        </p:spPr>
      </p:pic>
      <p:cxnSp>
        <p:nvCxnSpPr>
          <p:cNvPr id="24" name="直線單箭頭接點 23"/>
          <p:cNvCxnSpPr/>
          <p:nvPr/>
        </p:nvCxnSpPr>
        <p:spPr>
          <a:xfrm>
            <a:off x="7211818" y="2667166"/>
            <a:ext cx="898926" cy="79770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8590768" y="3733834"/>
            <a:ext cx="314753" cy="2335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63400" y="3843930"/>
            <a:ext cx="1474153" cy="830997"/>
          </a:xfrm>
          <a:prstGeom prst="rect">
            <a:avLst/>
          </a:prstGeom>
          <a:solidFill>
            <a:schemeClr val="accent1">
              <a:lumMod val="20000"/>
              <a:lumOff val="80000"/>
            </a:schemeClr>
          </a:solidFill>
          <a:ln>
            <a:noFill/>
          </a:ln>
        </p:spPr>
        <p:txBody>
          <a:bodyPr wrap="square" rtlCol="0">
            <a:spAutoFit/>
          </a:bodyPr>
          <a:lstStyle/>
          <a:p>
            <a:r>
              <a:rPr lang="zh-TW" altLang="en-US" sz="4800" dirty="0" smtClean="0">
                <a:solidFill>
                  <a:schemeClr val="accent4">
                    <a:lumMod val="50000"/>
                  </a:schemeClr>
                </a:solidFill>
              </a:rPr>
              <a:t>室內</a:t>
            </a:r>
            <a:endParaRPr lang="zh-TW" altLang="en-US" sz="4800" dirty="0">
              <a:solidFill>
                <a:schemeClr val="accent4">
                  <a:lumMod val="50000"/>
                </a:schemeClr>
              </a:solidFill>
            </a:endParaRPr>
          </a:p>
        </p:txBody>
      </p:sp>
      <p:sp>
        <p:nvSpPr>
          <p:cNvPr id="31" name="文字方塊 30"/>
          <p:cNvSpPr txBox="1"/>
          <p:nvPr/>
        </p:nvSpPr>
        <p:spPr>
          <a:xfrm>
            <a:off x="7343807" y="4379639"/>
            <a:ext cx="1281765" cy="646331"/>
          </a:xfrm>
          <a:prstGeom prst="rect">
            <a:avLst/>
          </a:prstGeom>
          <a:solidFill>
            <a:schemeClr val="accent3">
              <a:lumMod val="40000"/>
              <a:lumOff val="60000"/>
            </a:schemeClr>
          </a:solidFill>
          <a:ln>
            <a:noFill/>
          </a:ln>
        </p:spPr>
        <p:txBody>
          <a:bodyPr wrap="square" rtlCol="0">
            <a:spAutoFit/>
          </a:bodyPr>
          <a:lstStyle/>
          <a:p>
            <a:r>
              <a:rPr lang="en-US" altLang="zh-TW" sz="3600" dirty="0" smtClean="0">
                <a:solidFill>
                  <a:schemeClr val="accent4">
                    <a:lumMod val="50000"/>
                  </a:schemeClr>
                </a:solidFill>
              </a:rPr>
              <a:t>K = 2</a:t>
            </a:r>
            <a:endParaRPr lang="zh-TW" altLang="en-US" sz="3600" dirty="0">
              <a:solidFill>
                <a:schemeClr val="accent4">
                  <a:lumMod val="50000"/>
                </a:schemeClr>
              </a:solidFill>
            </a:endParaRPr>
          </a:p>
        </p:txBody>
      </p:sp>
      <p:sp>
        <p:nvSpPr>
          <p:cNvPr id="33" name="文字方塊 32"/>
          <p:cNvSpPr txBox="1"/>
          <p:nvPr/>
        </p:nvSpPr>
        <p:spPr>
          <a:xfrm>
            <a:off x="3568985" y="1552180"/>
            <a:ext cx="1113282" cy="646331"/>
          </a:xfrm>
          <a:prstGeom prst="rect">
            <a:avLst/>
          </a:prstGeom>
          <a:solidFill>
            <a:srgbClr val="C8F0FC"/>
          </a:solidFill>
          <a:ln>
            <a:noFill/>
          </a:ln>
        </p:spPr>
        <p:txBody>
          <a:bodyPr wrap="square" rtlCol="0">
            <a:spAutoFit/>
          </a:bodyPr>
          <a:lstStyle/>
          <a:p>
            <a:r>
              <a:rPr lang="zh-TW" altLang="en-US" sz="3600" dirty="0">
                <a:solidFill>
                  <a:schemeClr val="accent4">
                    <a:lumMod val="50000"/>
                  </a:schemeClr>
                </a:solidFill>
              </a:rPr>
              <a:t>戶外</a:t>
            </a:r>
          </a:p>
        </p:txBody>
      </p:sp>
      <p:sp>
        <p:nvSpPr>
          <p:cNvPr id="34" name="文字方塊 33"/>
          <p:cNvSpPr txBox="1"/>
          <p:nvPr/>
        </p:nvSpPr>
        <p:spPr>
          <a:xfrm>
            <a:off x="1193125" y="5046398"/>
            <a:ext cx="1613913" cy="830997"/>
          </a:xfrm>
          <a:prstGeom prst="rect">
            <a:avLst/>
          </a:prstGeom>
          <a:solidFill>
            <a:schemeClr val="accent1">
              <a:lumMod val="20000"/>
              <a:lumOff val="80000"/>
            </a:schemeClr>
          </a:solidFill>
          <a:ln>
            <a:noFill/>
          </a:ln>
        </p:spPr>
        <p:txBody>
          <a:bodyPr wrap="square" rtlCol="0">
            <a:spAutoFit/>
          </a:bodyPr>
          <a:lstStyle/>
          <a:p>
            <a:r>
              <a:rPr lang="zh-TW" altLang="en-US" sz="4800" dirty="0" smtClean="0">
                <a:solidFill>
                  <a:schemeClr val="accent4">
                    <a:lumMod val="50000"/>
                  </a:schemeClr>
                </a:solidFill>
              </a:rPr>
              <a:t>戶外</a:t>
            </a:r>
            <a:endParaRPr lang="zh-TW" altLang="en-US" sz="4800" dirty="0">
              <a:solidFill>
                <a:schemeClr val="accent4">
                  <a:lumMod val="50000"/>
                </a:schemeClr>
              </a:solidFill>
            </a:endParaRPr>
          </a:p>
        </p:txBody>
      </p:sp>
      <p:sp>
        <p:nvSpPr>
          <p:cNvPr id="35" name="文字方塊 34"/>
          <p:cNvSpPr txBox="1"/>
          <p:nvPr/>
        </p:nvSpPr>
        <p:spPr>
          <a:xfrm>
            <a:off x="1817037" y="3228376"/>
            <a:ext cx="503548" cy="2062103"/>
          </a:xfrm>
          <a:prstGeom prst="rect">
            <a:avLst/>
          </a:prstGeom>
          <a:noFill/>
        </p:spPr>
        <p:txBody>
          <a:bodyPr wrap="square" rtlCol="0">
            <a:spAutoFit/>
          </a:bodyPr>
          <a:lstStyle/>
          <a:p>
            <a:r>
              <a:rPr lang="en-US" altLang="zh-TW" sz="12800" b="1" dirty="0">
                <a:solidFill>
                  <a:srgbClr val="FF0000"/>
                </a:solidFill>
                <a:latin typeface="AngsanaUPC" panose="02020603050405020304" pitchFamily="18" charset="-34"/>
                <a:cs typeface="AngsanaUPC" panose="02020603050405020304" pitchFamily="18" charset="-34"/>
              </a:rPr>
              <a:t>?</a:t>
            </a:r>
            <a:endParaRPr lang="zh-TW" altLang="en-US" sz="12800" b="1" dirty="0">
              <a:solidFill>
                <a:srgbClr val="FF0000"/>
              </a:solidFill>
              <a:latin typeface="AngsanaUPC" panose="02020603050405020304" pitchFamily="18" charset="-34"/>
              <a:cs typeface="AngsanaUPC" panose="02020603050405020304" pitchFamily="18" charset="-34"/>
            </a:endParaRPr>
          </a:p>
        </p:txBody>
      </p:sp>
      <p:sp>
        <p:nvSpPr>
          <p:cNvPr id="36" name="文字方塊 35"/>
          <p:cNvSpPr txBox="1"/>
          <p:nvPr/>
        </p:nvSpPr>
        <p:spPr>
          <a:xfrm>
            <a:off x="2818444" y="4430844"/>
            <a:ext cx="503548" cy="2062103"/>
          </a:xfrm>
          <a:prstGeom prst="rect">
            <a:avLst/>
          </a:prstGeom>
          <a:noFill/>
        </p:spPr>
        <p:txBody>
          <a:bodyPr wrap="square" rtlCol="0">
            <a:spAutoFit/>
          </a:bodyPr>
          <a:lstStyle/>
          <a:p>
            <a:r>
              <a:rPr lang="en-US" altLang="zh-TW" sz="12800" b="1" dirty="0">
                <a:solidFill>
                  <a:srgbClr val="FF0000"/>
                </a:solidFill>
                <a:latin typeface="AngsanaUPC" panose="02020603050405020304" pitchFamily="18" charset="-34"/>
                <a:cs typeface="AngsanaUPC" panose="02020603050405020304" pitchFamily="18" charset="-34"/>
              </a:rPr>
              <a:t>?</a:t>
            </a:r>
            <a:endParaRPr lang="zh-TW" altLang="en-US" sz="12800" b="1" dirty="0">
              <a:solidFill>
                <a:srgbClr val="FF0000"/>
              </a:solidFill>
              <a:latin typeface="AngsanaUPC" panose="02020603050405020304" pitchFamily="18" charset="-34"/>
              <a:cs typeface="AngsanaUPC" panose="02020603050405020304" pitchFamily="18" charset="-34"/>
            </a:endParaRPr>
          </a:p>
        </p:txBody>
      </p:sp>
      <p:pic>
        <p:nvPicPr>
          <p:cNvPr id="17" name="圖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0891" y="3205464"/>
            <a:ext cx="1720361" cy="1290271"/>
          </a:xfrm>
          <a:prstGeom prst="rect">
            <a:avLst/>
          </a:prstGeom>
        </p:spPr>
      </p:pic>
      <p:pic>
        <p:nvPicPr>
          <p:cNvPr id="18" name="圖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6027" y="2092569"/>
            <a:ext cx="1494706" cy="1494706"/>
          </a:xfrm>
          <a:prstGeom prst="rect">
            <a:avLst/>
          </a:prstGeom>
        </p:spPr>
      </p:pic>
      <p:pic>
        <p:nvPicPr>
          <p:cNvPr id="19" name="圖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7278" y="4146171"/>
            <a:ext cx="1687500" cy="1181250"/>
          </a:xfrm>
          <a:prstGeom prst="rect">
            <a:avLst/>
          </a:prstGeom>
        </p:spPr>
      </p:pic>
      <p:pic>
        <p:nvPicPr>
          <p:cNvPr id="21" name="圖片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2304" y="1985478"/>
            <a:ext cx="1531437" cy="1021469"/>
          </a:xfrm>
          <a:prstGeom prst="rect">
            <a:avLst/>
          </a:prstGeom>
        </p:spPr>
      </p:pic>
      <p:sp>
        <p:nvSpPr>
          <p:cNvPr id="32" name="文字方塊 31"/>
          <p:cNvSpPr txBox="1"/>
          <p:nvPr/>
        </p:nvSpPr>
        <p:spPr>
          <a:xfrm>
            <a:off x="10774715" y="1407530"/>
            <a:ext cx="1113282" cy="646331"/>
          </a:xfrm>
          <a:prstGeom prst="rect">
            <a:avLst/>
          </a:prstGeom>
          <a:solidFill>
            <a:schemeClr val="accent5">
              <a:lumMod val="20000"/>
              <a:lumOff val="80000"/>
            </a:schemeClr>
          </a:solidFill>
          <a:ln>
            <a:noFill/>
          </a:ln>
        </p:spPr>
        <p:txBody>
          <a:bodyPr wrap="square" rtlCol="0">
            <a:spAutoFit/>
          </a:bodyPr>
          <a:lstStyle/>
          <a:p>
            <a:r>
              <a:rPr lang="zh-TW" altLang="en-US" sz="3600" dirty="0" smtClean="0">
                <a:solidFill>
                  <a:schemeClr val="accent4">
                    <a:lumMod val="50000"/>
                  </a:schemeClr>
                </a:solidFill>
              </a:rPr>
              <a:t>室內</a:t>
            </a:r>
            <a:endParaRPr lang="zh-TW" altLang="en-US" sz="3600" dirty="0">
              <a:solidFill>
                <a:schemeClr val="accent4">
                  <a:lumMod val="50000"/>
                </a:schemeClr>
              </a:solidFill>
            </a:endParaRPr>
          </a:p>
        </p:txBody>
      </p:sp>
    </p:spTree>
    <p:extLst>
      <p:ext uri="{BB962C8B-B14F-4D97-AF65-F5344CB8AC3E}">
        <p14:creationId xmlns:p14="http://schemas.microsoft.com/office/powerpoint/2010/main" val="406385817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09600" y="274639"/>
            <a:ext cx="10972800" cy="658084"/>
          </a:xfrm>
        </p:spPr>
        <p:txBody>
          <a:bodyPr>
            <a:normAutofit/>
          </a:bodyPr>
          <a:lstStyle/>
          <a:p>
            <a:pPr algn="l"/>
            <a:r>
              <a:rPr lang="en-US" altLang="zh-TW" sz="2667" b="1" dirty="0" err="1"/>
              <a:t>Knn</a:t>
            </a:r>
            <a:r>
              <a:rPr lang="en-US" altLang="zh-TW" sz="2667" b="1" dirty="0"/>
              <a:t>(K Nearest  Neighbor)</a:t>
            </a:r>
            <a:endParaRPr lang="zh-TW" altLang="en-US" sz="2667" b="1" dirty="0"/>
          </a:p>
        </p:txBody>
      </p:sp>
      <p:sp>
        <p:nvSpPr>
          <p:cNvPr id="5" name="內容版面配置區 4"/>
          <p:cNvSpPr>
            <a:spLocks noGrp="1"/>
          </p:cNvSpPr>
          <p:nvPr>
            <p:ph idx="1"/>
          </p:nvPr>
        </p:nvSpPr>
        <p:spPr>
          <a:xfrm>
            <a:off x="609600" y="1124745"/>
            <a:ext cx="10972800" cy="5001420"/>
          </a:xfrm>
        </p:spPr>
        <p:txBody>
          <a:bodyPr/>
          <a:lstStyle/>
          <a:p>
            <a:r>
              <a:rPr lang="zh-TW" altLang="en-US" sz="1867" dirty="0">
                <a:latin typeface="微軟正黑體" pitchFamily="34" charset="-120"/>
                <a:ea typeface="微軟正黑體" pitchFamily="34" charset="-120"/>
              </a:rPr>
              <a:t>特徵</a:t>
            </a:r>
            <a:r>
              <a:rPr lang="en-US" altLang="zh-TW" sz="1867" dirty="0">
                <a:latin typeface="微軟正黑體" pitchFamily="34" charset="-120"/>
                <a:ea typeface="微軟正黑體" pitchFamily="34" charset="-120"/>
              </a:rPr>
              <a:t>(Feature)</a:t>
            </a:r>
            <a:r>
              <a:rPr lang="zh-TW" altLang="en-US" sz="1867" dirty="0">
                <a:latin typeface="微軟正黑體" pitchFamily="34" charset="-120"/>
                <a:ea typeface="微軟正黑體" pitchFamily="34" charset="-120"/>
              </a:rPr>
              <a:t> </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 即判斷分類的屬性</a:t>
            </a:r>
            <a:endParaRPr lang="en-US" altLang="zh-TW" sz="1867" dirty="0">
              <a:latin typeface="微軟正黑體" pitchFamily="34" charset="-120"/>
              <a:ea typeface="微軟正黑體" pitchFamily="34" charset="-120"/>
            </a:endParaRPr>
          </a:p>
          <a:p>
            <a:pPr marL="0" indent="0">
              <a:buNone/>
            </a:pPr>
            <a:r>
              <a:rPr lang="zh-TW" altLang="en-US" sz="1867" dirty="0">
                <a:latin typeface="微軟正黑體" pitchFamily="34" charset="-120"/>
                <a:ea typeface="微軟正黑體" pitchFamily="34" charset="-120"/>
              </a:rPr>
              <a:t>        </a:t>
            </a:r>
            <a:r>
              <a:rPr lang="en-US" altLang="zh-TW" sz="1867" dirty="0">
                <a:latin typeface="微軟正黑體" pitchFamily="34" charset="-120"/>
                <a:ea typeface="微軟正黑體" pitchFamily="34" charset="-120"/>
              </a:rPr>
              <a:t>Ex.  </a:t>
            </a:r>
            <a:r>
              <a:rPr lang="zh-TW" altLang="en-US" sz="1867" dirty="0" smtClean="0">
                <a:solidFill>
                  <a:srgbClr val="0070C0"/>
                </a:solidFill>
                <a:latin typeface="微軟正黑體" pitchFamily="34" charset="-120"/>
                <a:ea typeface="微軟正黑體" pitchFamily="34" charset="-120"/>
              </a:rPr>
              <a:t>沒有接觸到大自然  </a:t>
            </a:r>
            <a:r>
              <a:rPr lang="en-US" altLang="zh-TW" sz="1867" dirty="0" smtClean="0">
                <a:latin typeface="微軟正黑體" pitchFamily="34" charset="-120"/>
                <a:ea typeface="微軟正黑體" pitchFamily="34" charset="-120"/>
                <a:sym typeface="Wingdings" panose="05000000000000000000" pitchFamily="2" charset="2"/>
              </a:rPr>
              <a:t></a:t>
            </a:r>
            <a:r>
              <a:rPr lang="zh-TW" altLang="en-US" sz="1867" dirty="0" smtClean="0">
                <a:latin typeface="微軟正黑體" pitchFamily="34" charset="-120"/>
                <a:ea typeface="微軟正黑體" pitchFamily="34" charset="-120"/>
                <a:sym typeface="Wingdings" panose="05000000000000000000" pitchFamily="2" charset="2"/>
              </a:rPr>
              <a:t>  </a:t>
            </a:r>
            <a:r>
              <a:rPr lang="zh-TW" altLang="en-US" sz="1867" dirty="0" smtClean="0">
                <a:solidFill>
                  <a:schemeClr val="accent5">
                    <a:lumMod val="75000"/>
                  </a:schemeClr>
                </a:solidFill>
                <a:latin typeface="微軟正黑體" pitchFamily="34" charset="-120"/>
                <a:ea typeface="微軟正黑體" pitchFamily="34" charset="-120"/>
                <a:sym typeface="Wingdings" panose="05000000000000000000" pitchFamily="2" charset="2"/>
              </a:rPr>
              <a:t>餐廳、博物館、親子遊樂館   </a:t>
            </a:r>
            <a:r>
              <a:rPr lang="en-US" altLang="zh-TW" sz="1867" dirty="0" smtClean="0">
                <a:latin typeface="微軟正黑體" pitchFamily="34" charset="-120"/>
                <a:ea typeface="微軟正黑體" pitchFamily="34" charset="-120"/>
                <a:sym typeface="Wingdings" panose="05000000000000000000" pitchFamily="2" charset="2"/>
              </a:rPr>
              <a:t></a:t>
            </a:r>
            <a:r>
              <a:rPr lang="zh-TW" altLang="en-US" sz="1867" dirty="0" smtClean="0">
                <a:latin typeface="微軟正黑體" pitchFamily="34" charset="-120"/>
                <a:ea typeface="微軟正黑體" pitchFamily="34" charset="-120"/>
                <a:sym typeface="Wingdings" panose="05000000000000000000" pitchFamily="2" charset="2"/>
              </a:rPr>
              <a:t>  </a:t>
            </a:r>
            <a:r>
              <a:rPr lang="zh-TW" altLang="en-US" sz="2400" b="1" dirty="0" smtClean="0">
                <a:solidFill>
                  <a:srgbClr val="FF0000"/>
                </a:solidFill>
                <a:latin typeface="微軟正黑體" pitchFamily="34" charset="-120"/>
                <a:ea typeface="微軟正黑體" pitchFamily="34" charset="-120"/>
                <a:sym typeface="Wingdings" panose="05000000000000000000" pitchFamily="2" charset="2"/>
              </a:rPr>
              <a:t>室內</a:t>
            </a:r>
            <a:endParaRPr lang="en-US" altLang="zh-TW" sz="2400" b="1" dirty="0">
              <a:solidFill>
                <a:srgbClr val="FF0000"/>
              </a:solidFill>
              <a:latin typeface="微軟正黑體" pitchFamily="34" charset="-120"/>
              <a:ea typeface="微軟正黑體" pitchFamily="34" charset="-120"/>
              <a:sym typeface="Wingdings" panose="05000000000000000000" pitchFamily="2" charset="2"/>
            </a:endParaRPr>
          </a:p>
          <a:p>
            <a:pPr marL="0" indent="0">
              <a:buNone/>
            </a:pPr>
            <a:r>
              <a:rPr lang="zh-TW" altLang="en-US" sz="1867" dirty="0" smtClean="0">
                <a:latin typeface="微軟正黑體" pitchFamily="34" charset="-120"/>
              </a:rPr>
              <a:t>                    </a:t>
            </a:r>
            <a:r>
              <a:rPr lang="zh-TW" altLang="en-US" sz="1867" dirty="0" smtClean="0">
                <a:solidFill>
                  <a:srgbClr val="0070C0"/>
                </a:solidFill>
                <a:latin typeface="微軟正黑體" pitchFamily="34" charset="-120"/>
              </a:rPr>
              <a:t>接觸大自然         </a:t>
            </a:r>
            <a:r>
              <a:rPr lang="en-US" altLang="zh-TW" sz="1867" dirty="0" smtClean="0">
                <a:latin typeface="微軟正黑體" pitchFamily="34" charset="-120"/>
                <a:sym typeface="Wingdings" panose="05000000000000000000" pitchFamily="2" charset="2"/>
              </a:rPr>
              <a:t></a:t>
            </a:r>
            <a:r>
              <a:rPr lang="zh-TW" altLang="en-US" sz="1867" dirty="0" smtClean="0">
                <a:latin typeface="微軟正黑體" pitchFamily="34" charset="-120"/>
                <a:sym typeface="Wingdings" panose="05000000000000000000" pitchFamily="2" charset="2"/>
              </a:rPr>
              <a:t>            </a:t>
            </a:r>
            <a:r>
              <a:rPr lang="zh-TW" altLang="en-US" sz="1867" dirty="0" smtClean="0">
                <a:solidFill>
                  <a:schemeClr val="accent5">
                    <a:lumMod val="75000"/>
                  </a:schemeClr>
                </a:solidFill>
                <a:latin typeface="微軟正黑體" pitchFamily="34" charset="-120"/>
                <a:ea typeface="微軟正黑體" pitchFamily="34" charset="-120"/>
                <a:sym typeface="Wingdings" panose="05000000000000000000" pitchFamily="2" charset="2"/>
              </a:rPr>
              <a:t>農場</a:t>
            </a:r>
            <a:r>
              <a:rPr lang="zh-TW" altLang="en-US" sz="1867" dirty="0">
                <a:solidFill>
                  <a:schemeClr val="accent5">
                    <a:lumMod val="75000"/>
                  </a:schemeClr>
                </a:solidFill>
                <a:latin typeface="微軟正黑體" pitchFamily="34" charset="-120"/>
                <a:ea typeface="微軟正黑體" pitchFamily="34" charset="-120"/>
                <a:sym typeface="Wingdings" panose="05000000000000000000" pitchFamily="2" charset="2"/>
              </a:rPr>
              <a:t>、</a:t>
            </a:r>
            <a:r>
              <a:rPr lang="zh-TW" altLang="en-US" sz="1867" dirty="0" smtClean="0">
                <a:solidFill>
                  <a:schemeClr val="accent5">
                    <a:lumMod val="75000"/>
                  </a:schemeClr>
                </a:solidFill>
                <a:latin typeface="微軟正黑體" pitchFamily="34" charset="-120"/>
                <a:ea typeface="微軟正黑體" pitchFamily="34" charset="-120"/>
                <a:sym typeface="Wingdings" panose="05000000000000000000" pitchFamily="2" charset="2"/>
              </a:rPr>
              <a:t>公園、海邊         </a:t>
            </a:r>
            <a:r>
              <a:rPr lang="en-US" altLang="zh-TW" sz="1867" dirty="0" smtClean="0">
                <a:latin typeface="微軟正黑體" pitchFamily="34" charset="-120"/>
                <a:ea typeface="微軟正黑體" pitchFamily="34" charset="-120"/>
                <a:sym typeface="Wingdings" panose="05000000000000000000" pitchFamily="2" charset="2"/>
              </a:rPr>
              <a:t></a:t>
            </a:r>
            <a:r>
              <a:rPr lang="zh-TW" altLang="en-US" sz="1867" dirty="0" smtClean="0">
                <a:latin typeface="微軟正黑體" pitchFamily="34" charset="-120"/>
                <a:ea typeface="微軟正黑體" pitchFamily="34" charset="-120"/>
                <a:sym typeface="Wingdings" panose="05000000000000000000" pitchFamily="2" charset="2"/>
              </a:rPr>
              <a:t>  </a:t>
            </a:r>
            <a:r>
              <a:rPr lang="zh-TW" altLang="en-US" sz="2400" b="1" dirty="0" smtClean="0">
                <a:solidFill>
                  <a:srgbClr val="FF0000"/>
                </a:solidFill>
                <a:latin typeface="微軟正黑體" pitchFamily="34" charset="-120"/>
                <a:ea typeface="微軟正黑體" pitchFamily="34" charset="-120"/>
                <a:sym typeface="Wingdings" panose="05000000000000000000" pitchFamily="2" charset="2"/>
              </a:rPr>
              <a:t>戶外</a:t>
            </a:r>
            <a:endParaRPr lang="en-US" altLang="zh-TW" sz="2400" b="1" dirty="0" smtClean="0">
              <a:solidFill>
                <a:srgbClr val="FF0000"/>
              </a:solidFill>
              <a:latin typeface="微軟正黑體" pitchFamily="34" charset="-120"/>
              <a:ea typeface="微軟正黑體" pitchFamily="34" charset="-120"/>
            </a:endParaRPr>
          </a:p>
          <a:p>
            <a:endParaRPr lang="en-US" altLang="zh-TW" sz="1867" b="1" dirty="0">
              <a:solidFill>
                <a:srgbClr val="FF0000"/>
              </a:solidFill>
              <a:latin typeface="微軟正黑體" pitchFamily="34" charset="-120"/>
              <a:ea typeface="微軟正黑體" pitchFamily="34" charset="-120"/>
            </a:endParaRPr>
          </a:p>
          <a:p>
            <a:r>
              <a:rPr lang="zh-TW" altLang="en-US" sz="1867" dirty="0" smtClean="0">
                <a:latin typeface="微軟正黑體" pitchFamily="34" charset="-120"/>
                <a:ea typeface="微軟正黑體" pitchFamily="34" charset="-120"/>
              </a:rPr>
              <a:t>特徵</a:t>
            </a:r>
            <a:r>
              <a:rPr lang="zh-TW" altLang="en-US" sz="1867" dirty="0">
                <a:latin typeface="微軟正黑體" pitchFamily="34" charset="-120"/>
                <a:ea typeface="微軟正黑體" pitchFamily="34" charset="-120"/>
              </a:rPr>
              <a:t>樣本 </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 準備訓練集</a:t>
            </a:r>
            <a:r>
              <a:rPr lang="zh-TW" altLang="en-US" sz="1867" dirty="0" smtClean="0">
                <a:latin typeface="微軟正黑體" pitchFamily="34" charset="-120"/>
                <a:ea typeface="微軟正黑體" pitchFamily="34" charset="-120"/>
              </a:rPr>
              <a:t>資料</a:t>
            </a:r>
            <a:endParaRPr lang="en-US" altLang="zh-TW" sz="1867" dirty="0" smtClean="0">
              <a:latin typeface="微軟正黑體" pitchFamily="34" charset="-120"/>
              <a:ea typeface="微軟正黑體" pitchFamily="34" charset="-120"/>
            </a:endParaRPr>
          </a:p>
          <a:p>
            <a:endParaRPr lang="en-US" altLang="zh-TW" sz="1867" dirty="0">
              <a:latin typeface="微軟正黑體" pitchFamily="34" charset="-120"/>
              <a:ea typeface="微軟正黑體" pitchFamily="34" charset="-120"/>
            </a:endParaRPr>
          </a:p>
          <a:p>
            <a:pPr marL="0" indent="0">
              <a:buNone/>
            </a:pPr>
            <a:endParaRPr lang="en-US" altLang="zh-TW" sz="1867" dirty="0" smtClean="0">
              <a:latin typeface="微軟正黑體" pitchFamily="34" charset="-120"/>
              <a:ea typeface="微軟正黑體" pitchFamily="34" charset="-120"/>
            </a:endParaRPr>
          </a:p>
          <a:p>
            <a:endParaRPr lang="en-US" altLang="zh-TW" dirty="0" smtClean="0"/>
          </a:p>
          <a:p>
            <a:r>
              <a:rPr lang="zh-TW" altLang="en-US" dirty="0" smtClean="0"/>
              <a:t>找出</a:t>
            </a:r>
            <a:r>
              <a:rPr lang="zh-TW" altLang="en-US" dirty="0"/>
              <a:t>與新樣本距離最近</a:t>
            </a:r>
            <a:r>
              <a:rPr lang="en-US" altLang="zh-TW" dirty="0"/>
              <a:t>K</a:t>
            </a:r>
            <a:r>
              <a:rPr lang="zh-TW" altLang="en-US" dirty="0"/>
              <a:t>個特徵</a:t>
            </a:r>
            <a:r>
              <a:rPr lang="zh-TW" altLang="en-US" dirty="0" smtClean="0"/>
              <a:t>樣本</a:t>
            </a:r>
            <a:r>
              <a:rPr lang="zh-TW" altLang="en-US" dirty="0"/>
              <a:t>，</a:t>
            </a:r>
            <a:r>
              <a:rPr lang="zh-TW" altLang="en-US" dirty="0" smtClean="0"/>
              <a:t>距離</a:t>
            </a:r>
            <a:r>
              <a:rPr lang="zh-TW" altLang="en-US" dirty="0"/>
              <a:t>即為</a:t>
            </a:r>
            <a:r>
              <a:rPr lang="en-US" altLang="zh-TW" dirty="0"/>
              <a:t>TF</a:t>
            </a:r>
            <a:r>
              <a:rPr lang="zh-TW" altLang="en-US" dirty="0"/>
              <a:t>向量</a:t>
            </a:r>
            <a:r>
              <a:rPr lang="zh-TW" altLang="en-US" dirty="0" smtClean="0"/>
              <a:t>距離</a:t>
            </a:r>
            <a:endParaRPr lang="en-US" altLang="zh-TW" dirty="0" smtClean="0"/>
          </a:p>
          <a:p>
            <a:pPr marL="0" indent="0">
              <a:buNone/>
            </a:pPr>
            <a:r>
              <a:rPr lang="zh-TW" altLang="en-US" dirty="0" smtClean="0"/>
              <a:t>     </a:t>
            </a:r>
            <a:r>
              <a:rPr lang="en-US" altLang="zh-TW" dirty="0" smtClean="0"/>
              <a:t>•</a:t>
            </a:r>
            <a:r>
              <a:rPr lang="zh-TW" altLang="en-US" dirty="0" smtClean="0"/>
              <a:t>以</a:t>
            </a:r>
            <a:r>
              <a:rPr lang="en-US" altLang="zh-TW" dirty="0"/>
              <a:t>Cosine Similarity</a:t>
            </a:r>
            <a:r>
              <a:rPr lang="zh-TW" altLang="en-US" dirty="0"/>
              <a:t>作為距離計算公式 </a:t>
            </a:r>
            <a:r>
              <a:rPr lang="zh-TW" altLang="en-US" dirty="0" smtClean="0"/>
              <a:t> </a:t>
            </a:r>
            <a:endParaRPr lang="en-US" altLang="zh-TW" dirty="0"/>
          </a:p>
          <a:p>
            <a:pPr marL="0" indent="0">
              <a:buNone/>
            </a:pPr>
            <a:endParaRPr lang="en-US" altLang="zh-TW" dirty="0"/>
          </a:p>
          <a:p>
            <a:pPr marL="0" indent="0">
              <a:buNone/>
            </a:pPr>
            <a:endParaRPr lang="en-US" altLang="zh-TW" dirty="0"/>
          </a:p>
          <a:p>
            <a:endParaRPr lang="en-US" altLang="zh-TW" dirty="0" smtClean="0">
              <a:latin typeface="微軟正黑體" pitchFamily="34" charset="-120"/>
              <a:ea typeface="微軟正黑體" pitchFamily="34" charset="-120"/>
            </a:endParaRPr>
          </a:p>
          <a:p>
            <a:pPr marL="0" indent="0">
              <a:buNone/>
            </a:pPr>
            <a:endParaRPr lang="en-US" altLang="zh-TW" dirty="0">
              <a:latin typeface="微軟正黑體" pitchFamily="34" charset="-120"/>
              <a:ea typeface="微軟正黑體" pitchFamily="34" charset="-120"/>
            </a:endParaRPr>
          </a:p>
        </p:txBody>
      </p:sp>
      <p:pic>
        <p:nvPicPr>
          <p:cNvPr id="6" name="圖片 5"/>
          <p:cNvPicPr/>
          <p:nvPr/>
        </p:nvPicPr>
        <p:blipFill>
          <a:blip r:embed="rId3">
            <a:extLst>
              <a:ext uri="{28A0092B-C50C-407E-A947-70E740481C1C}">
                <a14:useLocalDpi xmlns:a14="http://schemas.microsoft.com/office/drawing/2010/main" val="0"/>
              </a:ext>
            </a:extLst>
          </a:blip>
          <a:srcRect/>
          <a:stretch>
            <a:fillRect/>
          </a:stretch>
        </p:blipFill>
        <p:spPr bwMode="auto">
          <a:xfrm>
            <a:off x="5163377" y="5065778"/>
            <a:ext cx="4864947" cy="1359747"/>
          </a:xfrm>
          <a:prstGeom prst="rect">
            <a:avLst/>
          </a:prstGeom>
          <a:noFill/>
          <a:ln>
            <a:noFill/>
          </a:ln>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767" y="2781207"/>
            <a:ext cx="1740585" cy="1810209"/>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529" y="2837530"/>
            <a:ext cx="1686429" cy="1753886"/>
          </a:xfrm>
          <a:prstGeom prst="rect">
            <a:avLst/>
          </a:prstGeom>
        </p:spPr>
      </p:pic>
      <p:sp>
        <p:nvSpPr>
          <p:cNvPr id="14" name="文字方塊 13"/>
          <p:cNvSpPr txBox="1"/>
          <p:nvPr/>
        </p:nvSpPr>
        <p:spPr>
          <a:xfrm>
            <a:off x="1007489" y="3424021"/>
            <a:ext cx="2384662" cy="646331"/>
          </a:xfrm>
          <a:prstGeom prst="rect">
            <a:avLst/>
          </a:prstGeom>
          <a:noFill/>
        </p:spPr>
        <p:txBody>
          <a:bodyPr wrap="square" rtlCol="0">
            <a:spAutoFit/>
          </a:bodyPr>
          <a:lstStyle/>
          <a:p>
            <a:r>
              <a:rPr lang="zh-TW" altLang="en-US" b="1" dirty="0" smtClean="0"/>
              <a:t>統計</a:t>
            </a:r>
            <a:r>
              <a:rPr lang="zh-TW" altLang="en-US" b="1" dirty="0" smtClean="0">
                <a:solidFill>
                  <a:srgbClr val="C00000"/>
                </a:solidFill>
              </a:rPr>
              <a:t>室內</a:t>
            </a:r>
            <a:r>
              <a:rPr lang="zh-TW" altLang="en-US" b="1" dirty="0" smtClean="0"/>
              <a:t>及</a:t>
            </a:r>
            <a:r>
              <a:rPr lang="zh-TW" altLang="en-US" b="1" dirty="0" smtClean="0">
                <a:solidFill>
                  <a:srgbClr val="C00000"/>
                </a:solidFill>
              </a:rPr>
              <a:t>戶外</a:t>
            </a:r>
            <a:r>
              <a:rPr lang="zh-TW" altLang="en-US" b="1" dirty="0" smtClean="0"/>
              <a:t>文本         特徵關鍵字各別字數</a:t>
            </a:r>
            <a:endParaRPr lang="zh-TW" altLang="en-US" b="1" dirty="0"/>
          </a:p>
        </p:txBody>
      </p:sp>
      <p:sp>
        <p:nvSpPr>
          <p:cNvPr id="15" name="文字方塊 14"/>
          <p:cNvSpPr txBox="1"/>
          <p:nvPr/>
        </p:nvSpPr>
        <p:spPr>
          <a:xfrm>
            <a:off x="6312393" y="3665645"/>
            <a:ext cx="1333501" cy="769441"/>
          </a:xfrm>
          <a:prstGeom prst="rect">
            <a:avLst/>
          </a:prstGeom>
          <a:solidFill>
            <a:schemeClr val="accent5">
              <a:lumMod val="20000"/>
              <a:lumOff val="80000"/>
            </a:schemeClr>
          </a:solidFill>
          <a:ln>
            <a:noFill/>
          </a:ln>
        </p:spPr>
        <p:txBody>
          <a:bodyPr wrap="square" rtlCol="0">
            <a:spAutoFit/>
          </a:bodyPr>
          <a:lstStyle/>
          <a:p>
            <a:r>
              <a:rPr lang="zh-TW" altLang="en-US" sz="4400" dirty="0" smtClean="0">
                <a:solidFill>
                  <a:schemeClr val="accent4">
                    <a:lumMod val="50000"/>
                  </a:schemeClr>
                </a:solidFill>
              </a:rPr>
              <a:t>室內</a:t>
            </a:r>
            <a:endParaRPr lang="zh-TW" altLang="en-US" sz="4400" dirty="0">
              <a:solidFill>
                <a:schemeClr val="accent4">
                  <a:lumMod val="50000"/>
                </a:schemeClr>
              </a:solidFill>
            </a:endParaRPr>
          </a:p>
        </p:txBody>
      </p:sp>
      <p:sp>
        <p:nvSpPr>
          <p:cNvPr id="16" name="文字方塊 15"/>
          <p:cNvSpPr txBox="1"/>
          <p:nvPr/>
        </p:nvSpPr>
        <p:spPr>
          <a:xfrm>
            <a:off x="3562594" y="3716409"/>
            <a:ext cx="1276277" cy="707886"/>
          </a:xfrm>
          <a:prstGeom prst="rect">
            <a:avLst/>
          </a:prstGeom>
          <a:solidFill>
            <a:srgbClr val="C8F0FC"/>
          </a:solidFill>
          <a:ln>
            <a:noFill/>
          </a:ln>
        </p:spPr>
        <p:txBody>
          <a:bodyPr wrap="square" rtlCol="0">
            <a:spAutoFit/>
          </a:bodyPr>
          <a:lstStyle/>
          <a:p>
            <a:r>
              <a:rPr lang="zh-TW" altLang="en-US" sz="4000" dirty="0">
                <a:solidFill>
                  <a:schemeClr val="accent4">
                    <a:lumMod val="50000"/>
                  </a:schemeClr>
                </a:solidFill>
              </a:rPr>
              <a:t>戶外</a:t>
            </a:r>
          </a:p>
        </p:txBody>
      </p:sp>
    </p:spTree>
    <p:extLst>
      <p:ext uri="{BB962C8B-B14F-4D97-AF65-F5344CB8AC3E}">
        <p14:creationId xmlns:p14="http://schemas.microsoft.com/office/powerpoint/2010/main" val="11146277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0"/>
            <a:ext cx="8596668" cy="656492"/>
          </a:xfrm>
        </p:spPr>
        <p:txBody>
          <a:bodyPr>
            <a:normAutofit/>
          </a:bodyPr>
          <a:lstStyle/>
          <a:p>
            <a:r>
              <a:rPr lang="en-US" altLang="zh-TW" sz="2670" b="1" dirty="0" err="1"/>
              <a:t>Knn</a:t>
            </a:r>
            <a:r>
              <a:rPr lang="en-US" altLang="zh-TW" sz="2670" b="1" dirty="0"/>
              <a:t>(K Nearest  Neighbor)</a:t>
            </a:r>
            <a:endParaRPr lang="zh-TW" altLang="en-US" sz="2670" dirty="0"/>
          </a:p>
        </p:txBody>
      </p:sp>
      <p:sp>
        <p:nvSpPr>
          <p:cNvPr id="3" name="內容版面配置區 2"/>
          <p:cNvSpPr>
            <a:spLocks noGrp="1"/>
          </p:cNvSpPr>
          <p:nvPr>
            <p:ph idx="1"/>
          </p:nvPr>
        </p:nvSpPr>
        <p:spPr>
          <a:xfrm>
            <a:off x="677334" y="1169377"/>
            <a:ext cx="8596668" cy="4871985"/>
          </a:xfrm>
        </p:spPr>
        <p:txBody>
          <a:bodyPr>
            <a:normAutofit lnSpcReduction="10000"/>
          </a:bodyPr>
          <a:lstStyle/>
          <a:p>
            <a:r>
              <a:rPr lang="zh-TW" altLang="en-US" dirty="0">
                <a:latin typeface="微軟正黑體" pitchFamily="34" charset="-120"/>
              </a:rPr>
              <a:t>特徵關鍵字</a:t>
            </a:r>
            <a:r>
              <a:rPr lang="en-US" altLang="zh-TW" dirty="0">
                <a:latin typeface="微軟正黑體" pitchFamily="34" charset="-120"/>
              </a:rPr>
              <a:t>(Feature Keywords) </a:t>
            </a:r>
            <a:endParaRPr lang="en-US" altLang="zh-TW" dirty="0" smtClean="0">
              <a:latin typeface="微軟正黑體" pitchFamily="34" charset="-120"/>
            </a:endParaRPr>
          </a:p>
          <a:p>
            <a:endParaRPr lang="en-US" altLang="zh-TW" dirty="0">
              <a:latin typeface="微軟正黑體" pitchFamily="34" charset="-120"/>
            </a:endParaRPr>
          </a:p>
          <a:p>
            <a:r>
              <a:rPr lang="en-US" altLang="zh-TW" dirty="0" smtClean="0">
                <a:latin typeface="微軟正黑體" pitchFamily="34" charset="-120"/>
              </a:rPr>
              <a:t>Ex.</a:t>
            </a:r>
          </a:p>
          <a:p>
            <a:endParaRPr lang="en-US" altLang="zh-TW" dirty="0">
              <a:latin typeface="微軟正黑體" pitchFamily="34" charset="-120"/>
            </a:endParaRPr>
          </a:p>
          <a:p>
            <a:endParaRPr lang="en-US" altLang="zh-TW" dirty="0" smtClean="0">
              <a:latin typeface="微軟正黑體" pitchFamily="34" charset="-120"/>
            </a:endParaRPr>
          </a:p>
          <a:p>
            <a:endParaRPr lang="en-US" altLang="zh-TW" dirty="0">
              <a:latin typeface="微軟正黑體" pitchFamily="34" charset="-120"/>
            </a:endParaRPr>
          </a:p>
          <a:p>
            <a:r>
              <a:rPr lang="en-US" altLang="zh-TW" dirty="0" smtClean="0">
                <a:latin typeface="微軟正黑體" pitchFamily="34" charset="-120"/>
              </a:rPr>
              <a:t>Ex.</a:t>
            </a:r>
          </a:p>
          <a:p>
            <a:endParaRPr lang="en-US" altLang="zh-TW" dirty="0">
              <a:latin typeface="微軟正黑體" pitchFamily="34" charset="-120"/>
            </a:endParaRPr>
          </a:p>
          <a:p>
            <a:endParaRPr lang="en-US" altLang="zh-TW" dirty="0" smtClean="0">
              <a:latin typeface="微軟正黑體" pitchFamily="34" charset="-120"/>
            </a:endParaRPr>
          </a:p>
          <a:p>
            <a:endParaRPr lang="en-US" altLang="zh-TW" dirty="0">
              <a:latin typeface="微軟正黑體" pitchFamily="34" charset="-120"/>
            </a:endParaRPr>
          </a:p>
          <a:p>
            <a:endParaRPr lang="en-US" altLang="zh-TW" dirty="0" smtClean="0">
              <a:latin typeface="微軟正黑體" pitchFamily="34" charset="-120"/>
            </a:endParaRPr>
          </a:p>
          <a:p>
            <a:endParaRPr lang="en-US" altLang="zh-TW" dirty="0">
              <a:latin typeface="微軟正黑體" pitchFamily="34" charset="-120"/>
            </a:endParaRPr>
          </a:p>
          <a:p>
            <a:r>
              <a:rPr lang="zh-TW" altLang="en-US" dirty="0" smtClean="0">
                <a:latin typeface="微軟正黑體" pitchFamily="34" charset="-120"/>
              </a:rPr>
              <a:t>使用斷詞後文本內特徵單詞</a:t>
            </a:r>
            <a:endParaRPr lang="zh-TW" altLang="en-US" dirty="0"/>
          </a:p>
        </p:txBody>
      </p:sp>
      <p:pic>
        <p:nvPicPr>
          <p:cNvPr id="6" name="圖片 5"/>
          <p:cNvPicPr>
            <a:picLocks noChangeAspect="1"/>
          </p:cNvPicPr>
          <p:nvPr/>
        </p:nvPicPr>
        <p:blipFill>
          <a:blip r:embed="rId2"/>
          <a:stretch>
            <a:fillRect/>
          </a:stretch>
        </p:blipFill>
        <p:spPr>
          <a:xfrm>
            <a:off x="902566" y="4839234"/>
            <a:ext cx="8066667" cy="1761905"/>
          </a:xfrm>
          <a:prstGeom prst="rect">
            <a:avLst/>
          </a:prstGeom>
        </p:spPr>
      </p:pic>
      <p:pic>
        <p:nvPicPr>
          <p:cNvPr id="8" name="圖片 7"/>
          <p:cNvPicPr>
            <a:picLocks noChangeAspect="1"/>
          </p:cNvPicPr>
          <p:nvPr/>
        </p:nvPicPr>
        <p:blipFill>
          <a:blip r:embed="rId3"/>
          <a:stretch>
            <a:fillRect/>
          </a:stretch>
        </p:blipFill>
        <p:spPr>
          <a:xfrm>
            <a:off x="5583115" y="1522659"/>
            <a:ext cx="3628571" cy="2580952"/>
          </a:xfrm>
          <a:prstGeom prst="rect">
            <a:avLst/>
          </a:prstGeom>
        </p:spPr>
      </p:pic>
      <p:pic>
        <p:nvPicPr>
          <p:cNvPr id="13" name="圖片 12"/>
          <p:cNvPicPr>
            <a:picLocks noChangeAspect="1"/>
          </p:cNvPicPr>
          <p:nvPr/>
        </p:nvPicPr>
        <p:blipFill>
          <a:blip r:embed="rId4"/>
          <a:stretch>
            <a:fillRect/>
          </a:stretch>
        </p:blipFill>
        <p:spPr>
          <a:xfrm>
            <a:off x="1610357" y="1468012"/>
            <a:ext cx="5676190" cy="1457143"/>
          </a:xfrm>
          <a:prstGeom prst="rect">
            <a:avLst/>
          </a:prstGeom>
        </p:spPr>
      </p:pic>
      <p:sp>
        <p:nvSpPr>
          <p:cNvPr id="16" name="文字方塊 15"/>
          <p:cNvSpPr txBox="1"/>
          <p:nvPr/>
        </p:nvSpPr>
        <p:spPr>
          <a:xfrm>
            <a:off x="7527128" y="2001715"/>
            <a:ext cx="1113282" cy="646331"/>
          </a:xfrm>
          <a:prstGeom prst="rect">
            <a:avLst/>
          </a:prstGeom>
          <a:solidFill>
            <a:schemeClr val="accent5">
              <a:lumMod val="20000"/>
              <a:lumOff val="80000"/>
            </a:schemeClr>
          </a:solidFill>
          <a:ln>
            <a:noFill/>
          </a:ln>
        </p:spPr>
        <p:txBody>
          <a:bodyPr wrap="square" rtlCol="0">
            <a:spAutoFit/>
          </a:bodyPr>
          <a:lstStyle/>
          <a:p>
            <a:r>
              <a:rPr lang="zh-TW" altLang="en-US" sz="3600" dirty="0" smtClean="0">
                <a:solidFill>
                  <a:schemeClr val="accent4">
                    <a:lumMod val="50000"/>
                  </a:schemeClr>
                </a:solidFill>
              </a:rPr>
              <a:t>餐廳</a:t>
            </a:r>
            <a:endParaRPr lang="zh-TW" altLang="en-US" sz="3600" dirty="0">
              <a:solidFill>
                <a:schemeClr val="accent4">
                  <a:lumMod val="50000"/>
                </a:schemeClr>
              </a:solidFill>
            </a:endParaRPr>
          </a:p>
        </p:txBody>
      </p:sp>
      <p:sp>
        <p:nvSpPr>
          <p:cNvPr id="18" name="文字方塊 17"/>
          <p:cNvSpPr txBox="1"/>
          <p:nvPr/>
        </p:nvSpPr>
        <p:spPr>
          <a:xfrm>
            <a:off x="9748206" y="3597223"/>
            <a:ext cx="1113282" cy="646331"/>
          </a:xfrm>
          <a:prstGeom prst="rect">
            <a:avLst/>
          </a:prstGeom>
          <a:solidFill>
            <a:srgbClr val="C8F0FC"/>
          </a:solidFill>
          <a:ln>
            <a:noFill/>
          </a:ln>
        </p:spPr>
        <p:txBody>
          <a:bodyPr wrap="square" rtlCol="0">
            <a:spAutoFit/>
          </a:bodyPr>
          <a:lstStyle/>
          <a:p>
            <a:r>
              <a:rPr lang="zh-TW" altLang="en-US" sz="3600" dirty="0">
                <a:solidFill>
                  <a:schemeClr val="accent4">
                    <a:lumMod val="50000"/>
                  </a:schemeClr>
                </a:solidFill>
              </a:rPr>
              <a:t>戶外</a:t>
            </a:r>
          </a:p>
        </p:txBody>
      </p:sp>
      <p:sp>
        <p:nvSpPr>
          <p:cNvPr id="19" name="文字方塊 18"/>
          <p:cNvSpPr txBox="1"/>
          <p:nvPr/>
        </p:nvSpPr>
        <p:spPr>
          <a:xfrm>
            <a:off x="9711088" y="1972267"/>
            <a:ext cx="1113282" cy="646331"/>
          </a:xfrm>
          <a:prstGeom prst="rect">
            <a:avLst/>
          </a:prstGeom>
          <a:solidFill>
            <a:schemeClr val="accent5">
              <a:lumMod val="20000"/>
              <a:lumOff val="80000"/>
            </a:schemeClr>
          </a:solidFill>
          <a:ln>
            <a:noFill/>
          </a:ln>
        </p:spPr>
        <p:txBody>
          <a:bodyPr wrap="square" rtlCol="0">
            <a:spAutoFit/>
          </a:bodyPr>
          <a:lstStyle/>
          <a:p>
            <a:r>
              <a:rPr lang="zh-TW" altLang="en-US" sz="3600" dirty="0" smtClean="0">
                <a:solidFill>
                  <a:schemeClr val="accent4">
                    <a:lumMod val="50000"/>
                  </a:schemeClr>
                </a:solidFill>
              </a:rPr>
              <a:t>室內</a:t>
            </a:r>
            <a:endParaRPr lang="zh-TW" altLang="en-US" sz="3600" dirty="0">
              <a:solidFill>
                <a:schemeClr val="accent4">
                  <a:lumMod val="50000"/>
                </a:schemeClr>
              </a:solidFill>
            </a:endParaRPr>
          </a:p>
        </p:txBody>
      </p:sp>
      <p:pic>
        <p:nvPicPr>
          <p:cNvPr id="22" name="圖片 21"/>
          <p:cNvPicPr>
            <a:picLocks noChangeAspect="1"/>
          </p:cNvPicPr>
          <p:nvPr/>
        </p:nvPicPr>
        <p:blipFill>
          <a:blip r:embed="rId5"/>
          <a:stretch>
            <a:fillRect/>
          </a:stretch>
        </p:blipFill>
        <p:spPr>
          <a:xfrm>
            <a:off x="1598839" y="3059690"/>
            <a:ext cx="7047619" cy="1323810"/>
          </a:xfrm>
          <a:prstGeom prst="rect">
            <a:avLst/>
          </a:prstGeom>
        </p:spPr>
      </p:pic>
      <p:sp>
        <p:nvSpPr>
          <p:cNvPr id="20" name="向右箭號 19"/>
          <p:cNvSpPr/>
          <p:nvPr/>
        </p:nvSpPr>
        <p:spPr>
          <a:xfrm>
            <a:off x="8775606" y="1922956"/>
            <a:ext cx="848898" cy="803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向右箭號 20"/>
          <p:cNvSpPr/>
          <p:nvPr/>
        </p:nvSpPr>
        <p:spPr>
          <a:xfrm>
            <a:off x="8822204" y="3514044"/>
            <a:ext cx="841280" cy="77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7533176" y="3597224"/>
            <a:ext cx="1113282" cy="646331"/>
          </a:xfrm>
          <a:prstGeom prst="rect">
            <a:avLst/>
          </a:prstGeom>
          <a:solidFill>
            <a:srgbClr val="C8F0FC"/>
          </a:solidFill>
          <a:ln>
            <a:noFill/>
          </a:ln>
        </p:spPr>
        <p:txBody>
          <a:bodyPr wrap="square" rtlCol="0">
            <a:spAutoFit/>
          </a:bodyPr>
          <a:lstStyle/>
          <a:p>
            <a:r>
              <a:rPr lang="zh-TW" altLang="en-US" sz="3600" dirty="0" smtClean="0">
                <a:solidFill>
                  <a:schemeClr val="accent4">
                    <a:lumMod val="50000"/>
                  </a:schemeClr>
                </a:solidFill>
              </a:rPr>
              <a:t>農場</a:t>
            </a:r>
            <a:endParaRPr lang="zh-TW" altLang="en-US" sz="3600" dirty="0">
              <a:solidFill>
                <a:schemeClr val="accent4">
                  <a:lumMod val="50000"/>
                </a:schemeClr>
              </a:solidFill>
            </a:endParaRPr>
          </a:p>
        </p:txBody>
      </p:sp>
    </p:spTree>
    <p:extLst>
      <p:ext uri="{BB962C8B-B14F-4D97-AF65-F5344CB8AC3E}">
        <p14:creationId xmlns:p14="http://schemas.microsoft.com/office/powerpoint/2010/main" val="10480479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1"/>
            <a:ext cx="8596668" cy="691662"/>
          </a:xfrm>
        </p:spPr>
        <p:txBody>
          <a:bodyPr>
            <a:normAutofit/>
          </a:bodyPr>
          <a:lstStyle/>
          <a:p>
            <a:r>
              <a:rPr lang="en-US" altLang="zh-TW" sz="2670" b="1" dirty="0" err="1"/>
              <a:t>Knn</a:t>
            </a:r>
            <a:r>
              <a:rPr lang="en-US" altLang="zh-TW" sz="2670" b="1" dirty="0"/>
              <a:t>(K Nearest  Neighbor)</a:t>
            </a:r>
            <a:endParaRPr lang="zh-TW" altLang="en-US" sz="2670" dirty="0"/>
          </a:p>
        </p:txBody>
      </p:sp>
      <p:sp>
        <p:nvSpPr>
          <p:cNvPr id="3" name="內容版面配置區 2"/>
          <p:cNvSpPr>
            <a:spLocks noGrp="1"/>
          </p:cNvSpPr>
          <p:nvPr>
            <p:ph idx="1"/>
          </p:nvPr>
        </p:nvSpPr>
        <p:spPr>
          <a:xfrm>
            <a:off x="677334" y="1301263"/>
            <a:ext cx="8596668" cy="4740099"/>
          </a:xfrm>
        </p:spPr>
        <p:txBody>
          <a:bodyPr/>
          <a:lstStyle/>
          <a:p>
            <a:r>
              <a:rPr lang="zh-TW" altLang="en-US" dirty="0" smtClean="0"/>
              <a:t>測試結果</a:t>
            </a:r>
            <a:endParaRPr lang="zh-TW" altLang="en-US" dirty="0"/>
          </a:p>
        </p:txBody>
      </p:sp>
      <p:grpSp>
        <p:nvGrpSpPr>
          <p:cNvPr id="4" name="群組 3"/>
          <p:cNvGrpSpPr/>
          <p:nvPr/>
        </p:nvGrpSpPr>
        <p:grpSpPr>
          <a:xfrm>
            <a:off x="1041478" y="4101474"/>
            <a:ext cx="6939288" cy="2247619"/>
            <a:chOff x="5470338" y="2591615"/>
            <a:chExt cx="6939288" cy="2247619"/>
          </a:xfrm>
        </p:grpSpPr>
        <p:pic>
          <p:nvPicPr>
            <p:cNvPr id="5" name="圖片 4"/>
            <p:cNvPicPr>
              <a:picLocks noChangeAspect="1"/>
            </p:cNvPicPr>
            <p:nvPr/>
          </p:nvPicPr>
          <p:blipFill>
            <a:blip r:embed="rId2"/>
            <a:stretch>
              <a:fillRect/>
            </a:stretch>
          </p:blipFill>
          <p:spPr>
            <a:xfrm>
              <a:off x="5470338" y="2591615"/>
              <a:ext cx="6390485" cy="2247619"/>
            </a:xfrm>
            <a:prstGeom prst="rect">
              <a:avLst/>
            </a:prstGeom>
          </p:spPr>
        </p:pic>
        <p:sp>
          <p:nvSpPr>
            <p:cNvPr id="6" name="文字方塊 5"/>
            <p:cNvSpPr txBox="1"/>
            <p:nvPr/>
          </p:nvSpPr>
          <p:spPr>
            <a:xfrm>
              <a:off x="9068549" y="3341223"/>
              <a:ext cx="3341077" cy="830997"/>
            </a:xfrm>
            <a:prstGeom prst="rect">
              <a:avLst/>
            </a:prstGeom>
            <a:noFill/>
          </p:spPr>
          <p:txBody>
            <a:bodyPr wrap="square" rtlCol="0">
              <a:spAutoFit/>
            </a:bodyPr>
            <a:lstStyle/>
            <a:p>
              <a:r>
                <a:rPr lang="zh-TW" altLang="en-US" sz="4800" dirty="0" smtClean="0">
                  <a:solidFill>
                    <a:schemeClr val="accent2">
                      <a:lumMod val="75000"/>
                    </a:schemeClr>
                  </a:solidFill>
                </a:rPr>
                <a:t>判斷錯誤</a:t>
              </a:r>
              <a:r>
                <a:rPr lang="en-US" altLang="zh-TW" sz="4800" dirty="0" smtClean="0">
                  <a:solidFill>
                    <a:schemeClr val="accent2">
                      <a:lumMod val="75000"/>
                    </a:schemeClr>
                  </a:solidFill>
                </a:rPr>
                <a:t>!!!</a:t>
              </a:r>
              <a:endParaRPr lang="zh-TW" altLang="en-US" sz="4800" dirty="0">
                <a:solidFill>
                  <a:schemeClr val="accent2">
                    <a:lumMod val="75000"/>
                  </a:schemeClr>
                </a:solidFill>
              </a:endParaRPr>
            </a:p>
          </p:txBody>
        </p:sp>
      </p:grpSp>
      <p:pic>
        <p:nvPicPr>
          <p:cNvPr id="7" name="圖片 6"/>
          <p:cNvPicPr>
            <a:picLocks noChangeAspect="1"/>
          </p:cNvPicPr>
          <p:nvPr/>
        </p:nvPicPr>
        <p:blipFill>
          <a:blip r:embed="rId3"/>
          <a:stretch>
            <a:fillRect/>
          </a:stretch>
        </p:blipFill>
        <p:spPr>
          <a:xfrm>
            <a:off x="828000" y="3581124"/>
            <a:ext cx="5161905" cy="314286"/>
          </a:xfrm>
          <a:prstGeom prst="rect">
            <a:avLst/>
          </a:prstGeom>
        </p:spPr>
      </p:pic>
      <p:pic>
        <p:nvPicPr>
          <p:cNvPr id="8" name="圖片 7"/>
          <p:cNvPicPr>
            <a:picLocks noChangeAspect="1"/>
          </p:cNvPicPr>
          <p:nvPr/>
        </p:nvPicPr>
        <p:blipFill>
          <a:blip r:embed="rId4"/>
          <a:stretch>
            <a:fillRect/>
          </a:stretch>
        </p:blipFill>
        <p:spPr>
          <a:xfrm>
            <a:off x="1030337" y="1974136"/>
            <a:ext cx="6590476" cy="2161905"/>
          </a:xfrm>
          <a:prstGeom prst="rect">
            <a:avLst/>
          </a:prstGeom>
        </p:spPr>
      </p:pic>
      <p:sp>
        <p:nvSpPr>
          <p:cNvPr id="9" name="文字方塊 8"/>
          <p:cNvSpPr txBox="1"/>
          <p:nvPr/>
        </p:nvSpPr>
        <p:spPr>
          <a:xfrm>
            <a:off x="4751291" y="2654374"/>
            <a:ext cx="3341077" cy="830997"/>
          </a:xfrm>
          <a:prstGeom prst="rect">
            <a:avLst/>
          </a:prstGeom>
          <a:noFill/>
        </p:spPr>
        <p:txBody>
          <a:bodyPr wrap="square" rtlCol="0">
            <a:spAutoFit/>
          </a:bodyPr>
          <a:lstStyle/>
          <a:p>
            <a:r>
              <a:rPr lang="zh-TW" altLang="en-US" sz="4800" dirty="0" smtClean="0">
                <a:solidFill>
                  <a:schemeClr val="accent2">
                    <a:lumMod val="75000"/>
                  </a:schemeClr>
                </a:solidFill>
              </a:rPr>
              <a:t>判斷錯誤</a:t>
            </a:r>
            <a:r>
              <a:rPr lang="en-US" altLang="zh-TW" sz="4800" dirty="0" smtClean="0">
                <a:solidFill>
                  <a:schemeClr val="accent2">
                    <a:lumMod val="75000"/>
                  </a:schemeClr>
                </a:solidFill>
              </a:rPr>
              <a:t>!!!</a:t>
            </a:r>
            <a:endParaRPr lang="zh-TW" altLang="en-US" sz="4800" dirty="0">
              <a:solidFill>
                <a:schemeClr val="accent2">
                  <a:lumMod val="75000"/>
                </a:schemeClr>
              </a:solidFill>
            </a:endParaRPr>
          </a:p>
        </p:txBody>
      </p:sp>
      <p:sp>
        <p:nvSpPr>
          <p:cNvPr id="10" name="文字方塊 9"/>
          <p:cNvSpPr txBox="1"/>
          <p:nvPr/>
        </p:nvSpPr>
        <p:spPr>
          <a:xfrm>
            <a:off x="4806035" y="2196153"/>
            <a:ext cx="2115504" cy="461665"/>
          </a:xfrm>
          <a:prstGeom prst="rect">
            <a:avLst/>
          </a:prstGeom>
          <a:solidFill>
            <a:schemeClr val="accent5">
              <a:lumMod val="20000"/>
              <a:lumOff val="80000"/>
            </a:schemeClr>
          </a:solidFill>
          <a:ln>
            <a:noFill/>
          </a:ln>
        </p:spPr>
        <p:txBody>
          <a:bodyPr wrap="square" rtlCol="0">
            <a:spAutoFit/>
          </a:bodyPr>
          <a:lstStyle/>
          <a:p>
            <a:r>
              <a:rPr lang="zh-TW" altLang="en-US" sz="2400" dirty="0" smtClean="0">
                <a:solidFill>
                  <a:schemeClr val="accent4">
                    <a:lumMod val="50000"/>
                  </a:schemeClr>
                </a:solidFill>
              </a:rPr>
              <a:t>測試室內文本</a:t>
            </a:r>
            <a:endParaRPr lang="zh-TW" altLang="en-US" sz="2400" dirty="0">
              <a:solidFill>
                <a:schemeClr val="accent4">
                  <a:lumMod val="50000"/>
                </a:schemeClr>
              </a:solidFill>
            </a:endParaRPr>
          </a:p>
        </p:txBody>
      </p:sp>
      <p:sp>
        <p:nvSpPr>
          <p:cNvPr id="11" name="文字方塊 10"/>
          <p:cNvSpPr txBox="1"/>
          <p:nvPr/>
        </p:nvSpPr>
        <p:spPr>
          <a:xfrm>
            <a:off x="4786459" y="4449872"/>
            <a:ext cx="2115504" cy="461665"/>
          </a:xfrm>
          <a:prstGeom prst="rect">
            <a:avLst/>
          </a:prstGeom>
          <a:solidFill>
            <a:srgbClr val="C8F0FC"/>
          </a:solidFill>
          <a:ln>
            <a:noFill/>
          </a:ln>
        </p:spPr>
        <p:txBody>
          <a:bodyPr wrap="square" rtlCol="0">
            <a:spAutoFit/>
          </a:bodyPr>
          <a:lstStyle/>
          <a:p>
            <a:r>
              <a:rPr lang="zh-TW" altLang="en-US" sz="2400" dirty="0" smtClean="0">
                <a:solidFill>
                  <a:schemeClr val="accent4">
                    <a:lumMod val="50000"/>
                  </a:schemeClr>
                </a:solidFill>
              </a:rPr>
              <a:t>測試室外文本</a:t>
            </a:r>
            <a:endParaRPr lang="zh-TW" altLang="en-US" sz="2400" dirty="0">
              <a:solidFill>
                <a:schemeClr val="accent4">
                  <a:lumMod val="50000"/>
                </a:schemeClr>
              </a:solidFill>
            </a:endParaRPr>
          </a:p>
        </p:txBody>
      </p:sp>
      <p:sp>
        <p:nvSpPr>
          <p:cNvPr id="12" name="文字方塊 11"/>
          <p:cNvSpPr txBox="1"/>
          <p:nvPr/>
        </p:nvSpPr>
        <p:spPr>
          <a:xfrm>
            <a:off x="7151039" y="5725124"/>
            <a:ext cx="2189284" cy="400110"/>
          </a:xfrm>
          <a:prstGeom prst="rect">
            <a:avLst/>
          </a:prstGeom>
          <a:noFill/>
        </p:spPr>
        <p:txBody>
          <a:bodyPr wrap="square" rtlCol="0">
            <a:spAutoFit/>
          </a:bodyPr>
          <a:lstStyle/>
          <a:p>
            <a:r>
              <a:rPr lang="zh-TW" altLang="en-US" sz="2000" dirty="0" smtClean="0">
                <a:solidFill>
                  <a:srgbClr val="FF0000"/>
                </a:solidFill>
              </a:rPr>
              <a:t>測試結果</a:t>
            </a:r>
            <a:r>
              <a:rPr lang="zh-TW" altLang="en-US" sz="2000" dirty="0">
                <a:solidFill>
                  <a:srgbClr val="FF0000"/>
                </a:solidFill>
              </a:rPr>
              <a:t>為</a:t>
            </a:r>
            <a:r>
              <a:rPr lang="en-US" altLang="zh-TW" sz="2000" dirty="0" smtClean="0">
                <a:solidFill>
                  <a:srgbClr val="FF0000"/>
                </a:solidFill>
              </a:rPr>
              <a:t>indoor</a:t>
            </a:r>
            <a:endParaRPr lang="zh-TW" altLang="en-US" sz="2000" dirty="0">
              <a:solidFill>
                <a:srgbClr val="FF0000"/>
              </a:solidFill>
            </a:endParaRPr>
          </a:p>
        </p:txBody>
      </p:sp>
      <p:sp>
        <p:nvSpPr>
          <p:cNvPr id="13" name="文字方塊 12"/>
          <p:cNvSpPr txBox="1"/>
          <p:nvPr/>
        </p:nvSpPr>
        <p:spPr>
          <a:xfrm>
            <a:off x="7491627" y="3505843"/>
            <a:ext cx="2432576" cy="400110"/>
          </a:xfrm>
          <a:prstGeom prst="rect">
            <a:avLst/>
          </a:prstGeom>
          <a:noFill/>
        </p:spPr>
        <p:txBody>
          <a:bodyPr wrap="square" rtlCol="0">
            <a:spAutoFit/>
          </a:bodyPr>
          <a:lstStyle/>
          <a:p>
            <a:r>
              <a:rPr lang="zh-TW" altLang="en-US" sz="2000" dirty="0" smtClean="0">
                <a:solidFill>
                  <a:srgbClr val="FF0000"/>
                </a:solidFill>
              </a:rPr>
              <a:t>測試結果為</a:t>
            </a:r>
            <a:r>
              <a:rPr lang="en-US" altLang="zh-TW" sz="2000" dirty="0" smtClean="0">
                <a:solidFill>
                  <a:srgbClr val="FF0000"/>
                </a:solidFill>
              </a:rPr>
              <a:t>outdoor</a:t>
            </a:r>
            <a:endParaRPr lang="zh-TW" altLang="en-US" sz="2000" dirty="0">
              <a:solidFill>
                <a:srgbClr val="FF0000"/>
              </a:solidFill>
            </a:endParaRPr>
          </a:p>
        </p:txBody>
      </p:sp>
    </p:spTree>
    <p:extLst>
      <p:ext uri="{BB962C8B-B14F-4D97-AF65-F5344CB8AC3E}">
        <p14:creationId xmlns:p14="http://schemas.microsoft.com/office/powerpoint/2010/main" val="257942324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0"/>
            <a:ext cx="8596668" cy="630115"/>
          </a:xfrm>
        </p:spPr>
        <p:txBody>
          <a:bodyPr>
            <a:normAutofit/>
          </a:bodyPr>
          <a:lstStyle/>
          <a:p>
            <a:r>
              <a:rPr lang="en-US" altLang="zh-TW" sz="2670" b="1" dirty="0" err="1"/>
              <a:t>Knn</a:t>
            </a:r>
            <a:r>
              <a:rPr lang="en-US" altLang="zh-TW" sz="2670" b="1" dirty="0"/>
              <a:t>(K Nearest  Neighbor)</a:t>
            </a:r>
            <a:endParaRPr lang="zh-TW" altLang="en-US" sz="2670" dirty="0"/>
          </a:p>
        </p:txBody>
      </p:sp>
      <p:sp>
        <p:nvSpPr>
          <p:cNvPr id="3" name="內容版面配置區 2"/>
          <p:cNvSpPr>
            <a:spLocks noGrp="1"/>
          </p:cNvSpPr>
          <p:nvPr>
            <p:ph idx="1"/>
          </p:nvPr>
        </p:nvSpPr>
        <p:spPr>
          <a:xfrm>
            <a:off x="677334" y="685801"/>
            <a:ext cx="8596668" cy="5355562"/>
          </a:xfrm>
        </p:spPr>
        <p:txBody>
          <a:bodyPr/>
          <a:lstStyle/>
          <a:p>
            <a:pPr marL="0" indent="0">
              <a:buNone/>
            </a:pPr>
            <a:endParaRPr lang="en-US" altLang="zh-TW" dirty="0" smtClean="0">
              <a:latin typeface="微軟正黑體" pitchFamily="34" charset="-120"/>
            </a:endParaRPr>
          </a:p>
          <a:p>
            <a:r>
              <a:rPr lang="zh-TW" altLang="en-US" dirty="0" smtClean="0">
                <a:latin typeface="微軟正黑體" pitchFamily="34" charset="-120"/>
              </a:rPr>
              <a:t>特徵</a:t>
            </a:r>
            <a:r>
              <a:rPr lang="zh-TW" altLang="en-US" dirty="0">
                <a:latin typeface="微軟正黑體" pitchFamily="34" charset="-120"/>
              </a:rPr>
              <a:t>關鍵字</a:t>
            </a:r>
            <a:r>
              <a:rPr lang="en-US" altLang="zh-TW" dirty="0">
                <a:latin typeface="微軟正黑體" pitchFamily="34" charset="-120"/>
              </a:rPr>
              <a:t>(Feature Keywords)  </a:t>
            </a:r>
            <a:endParaRPr lang="zh-TW" altLang="en-US" dirty="0"/>
          </a:p>
          <a:p>
            <a:endParaRPr lang="zh-TW" altLang="en-US" dirty="0"/>
          </a:p>
        </p:txBody>
      </p:sp>
      <p:pic>
        <p:nvPicPr>
          <p:cNvPr id="5" name="圖片 4"/>
          <p:cNvPicPr>
            <a:picLocks noChangeAspect="1"/>
          </p:cNvPicPr>
          <p:nvPr/>
        </p:nvPicPr>
        <p:blipFill>
          <a:blip r:embed="rId2"/>
          <a:stretch>
            <a:fillRect/>
          </a:stretch>
        </p:blipFill>
        <p:spPr>
          <a:xfrm>
            <a:off x="982205" y="3156440"/>
            <a:ext cx="7308942" cy="1598642"/>
          </a:xfrm>
          <a:prstGeom prst="rect">
            <a:avLst/>
          </a:prstGeom>
        </p:spPr>
      </p:pic>
      <p:pic>
        <p:nvPicPr>
          <p:cNvPr id="6" name="圖片 5"/>
          <p:cNvPicPr>
            <a:picLocks noChangeAspect="1"/>
          </p:cNvPicPr>
          <p:nvPr/>
        </p:nvPicPr>
        <p:blipFill>
          <a:blip r:embed="rId3"/>
          <a:stretch>
            <a:fillRect/>
          </a:stretch>
        </p:blipFill>
        <p:spPr>
          <a:xfrm>
            <a:off x="982205" y="1545066"/>
            <a:ext cx="6267038" cy="1611374"/>
          </a:xfrm>
          <a:prstGeom prst="rect">
            <a:avLst/>
          </a:prstGeom>
        </p:spPr>
      </p:pic>
      <p:pic>
        <p:nvPicPr>
          <p:cNvPr id="7" name="圖片 6"/>
          <p:cNvPicPr>
            <a:picLocks noChangeAspect="1"/>
          </p:cNvPicPr>
          <p:nvPr/>
        </p:nvPicPr>
        <p:blipFill>
          <a:blip r:embed="rId4"/>
          <a:stretch>
            <a:fillRect/>
          </a:stretch>
        </p:blipFill>
        <p:spPr>
          <a:xfrm>
            <a:off x="982205" y="4830178"/>
            <a:ext cx="9637745" cy="1676130"/>
          </a:xfrm>
          <a:prstGeom prst="rect">
            <a:avLst/>
          </a:prstGeom>
        </p:spPr>
      </p:pic>
      <p:sp>
        <p:nvSpPr>
          <p:cNvPr id="8" name="文字方塊 7"/>
          <p:cNvSpPr txBox="1"/>
          <p:nvPr/>
        </p:nvSpPr>
        <p:spPr>
          <a:xfrm>
            <a:off x="2708954" y="5662822"/>
            <a:ext cx="2813539" cy="369332"/>
          </a:xfrm>
          <a:prstGeom prst="rect">
            <a:avLst/>
          </a:prstGeom>
          <a:noFill/>
        </p:spPr>
        <p:txBody>
          <a:bodyPr wrap="square" rtlCol="0">
            <a:spAutoFit/>
          </a:bodyPr>
          <a:lstStyle/>
          <a:p>
            <a:r>
              <a:rPr lang="zh-TW" altLang="en-US" b="1" dirty="0" smtClean="0">
                <a:solidFill>
                  <a:schemeClr val="accent2">
                    <a:lumMod val="75000"/>
                  </a:schemeClr>
                </a:solidFill>
              </a:rPr>
              <a:t>減少較不具特徵的關鍵字</a:t>
            </a:r>
            <a:endParaRPr lang="zh-TW" altLang="en-US" b="1" dirty="0">
              <a:solidFill>
                <a:schemeClr val="accent2">
                  <a:lumMod val="75000"/>
                </a:schemeClr>
              </a:solidFill>
            </a:endParaRPr>
          </a:p>
        </p:txBody>
      </p:sp>
      <p:sp>
        <p:nvSpPr>
          <p:cNvPr id="9" name="圓角矩形 8"/>
          <p:cNvSpPr/>
          <p:nvPr/>
        </p:nvSpPr>
        <p:spPr>
          <a:xfrm>
            <a:off x="1802423" y="3349869"/>
            <a:ext cx="6611815" cy="2373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405833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4" y="609600"/>
            <a:ext cx="8596668" cy="586154"/>
          </a:xfrm>
        </p:spPr>
        <p:txBody>
          <a:bodyPr>
            <a:normAutofit fontScale="90000"/>
          </a:bodyPr>
          <a:lstStyle/>
          <a:p>
            <a:r>
              <a:rPr lang="en-US" altLang="zh-TW" b="1" dirty="0" err="1"/>
              <a:t>Knn</a:t>
            </a:r>
            <a:r>
              <a:rPr lang="en-US" altLang="zh-TW" b="1" dirty="0"/>
              <a:t>(K Nearest  Neighbor)</a:t>
            </a:r>
            <a:endParaRPr lang="zh-TW" altLang="en-US" dirty="0"/>
          </a:p>
        </p:txBody>
      </p:sp>
      <p:sp>
        <p:nvSpPr>
          <p:cNvPr id="3" name="內容版面配置區 2"/>
          <p:cNvSpPr>
            <a:spLocks noGrp="1"/>
          </p:cNvSpPr>
          <p:nvPr>
            <p:ph idx="1"/>
          </p:nvPr>
        </p:nvSpPr>
        <p:spPr>
          <a:xfrm>
            <a:off x="677334" y="1441939"/>
            <a:ext cx="8596668" cy="4599424"/>
          </a:xfrm>
        </p:spPr>
        <p:txBody>
          <a:bodyPr/>
          <a:lstStyle/>
          <a:p>
            <a:r>
              <a:rPr lang="zh-TW" altLang="en-US" dirty="0"/>
              <a:t>測試結果</a:t>
            </a:r>
          </a:p>
          <a:p>
            <a:endParaRPr lang="zh-TW" altLang="en-US" dirty="0"/>
          </a:p>
        </p:txBody>
      </p:sp>
      <p:pic>
        <p:nvPicPr>
          <p:cNvPr id="4" name="圖片 3"/>
          <p:cNvPicPr>
            <a:picLocks noChangeAspect="1"/>
          </p:cNvPicPr>
          <p:nvPr/>
        </p:nvPicPr>
        <p:blipFill>
          <a:blip r:embed="rId2"/>
          <a:stretch>
            <a:fillRect/>
          </a:stretch>
        </p:blipFill>
        <p:spPr>
          <a:xfrm>
            <a:off x="1054750" y="2002423"/>
            <a:ext cx="6495238" cy="2066667"/>
          </a:xfrm>
          <a:prstGeom prst="rect">
            <a:avLst/>
          </a:prstGeom>
        </p:spPr>
      </p:pic>
      <p:sp>
        <p:nvSpPr>
          <p:cNvPr id="5" name="文字方塊 4"/>
          <p:cNvSpPr txBox="1"/>
          <p:nvPr/>
        </p:nvSpPr>
        <p:spPr>
          <a:xfrm>
            <a:off x="4667937" y="2713152"/>
            <a:ext cx="3341077" cy="830997"/>
          </a:xfrm>
          <a:prstGeom prst="rect">
            <a:avLst/>
          </a:prstGeom>
          <a:noFill/>
        </p:spPr>
        <p:txBody>
          <a:bodyPr wrap="square" rtlCol="0">
            <a:spAutoFit/>
          </a:bodyPr>
          <a:lstStyle/>
          <a:p>
            <a:r>
              <a:rPr lang="zh-TW" altLang="en-US" sz="4800" dirty="0" smtClean="0">
                <a:solidFill>
                  <a:schemeClr val="accent2">
                    <a:lumMod val="75000"/>
                  </a:schemeClr>
                </a:solidFill>
              </a:rPr>
              <a:t>判斷正確</a:t>
            </a:r>
            <a:r>
              <a:rPr lang="en-US" altLang="zh-TW" sz="4800" dirty="0" smtClean="0">
                <a:solidFill>
                  <a:schemeClr val="accent2">
                    <a:lumMod val="75000"/>
                  </a:schemeClr>
                </a:solidFill>
              </a:rPr>
              <a:t>!!!</a:t>
            </a:r>
            <a:endParaRPr lang="zh-TW" altLang="en-US" sz="4800" dirty="0">
              <a:solidFill>
                <a:schemeClr val="accent2">
                  <a:lumMod val="75000"/>
                </a:schemeClr>
              </a:solidFill>
            </a:endParaRPr>
          </a:p>
        </p:txBody>
      </p:sp>
      <p:sp>
        <p:nvSpPr>
          <p:cNvPr id="6" name="文字方塊 5"/>
          <p:cNvSpPr txBox="1"/>
          <p:nvPr/>
        </p:nvSpPr>
        <p:spPr>
          <a:xfrm>
            <a:off x="8251000" y="5333477"/>
            <a:ext cx="1675515" cy="707886"/>
          </a:xfrm>
          <a:prstGeom prst="rect">
            <a:avLst/>
          </a:prstGeom>
          <a:noFill/>
        </p:spPr>
        <p:txBody>
          <a:bodyPr wrap="square" rtlCol="0">
            <a:spAutoFit/>
          </a:bodyPr>
          <a:lstStyle/>
          <a:p>
            <a:r>
              <a:rPr lang="zh-TW" altLang="en-US" sz="4000" b="1" dirty="0" smtClean="0">
                <a:solidFill>
                  <a:srgbClr val="FF0000"/>
                </a:solidFill>
              </a:rPr>
              <a:t>但是</a:t>
            </a:r>
            <a:r>
              <a:rPr lang="en-US" altLang="zh-TW" sz="4000" b="1" dirty="0" smtClean="0">
                <a:solidFill>
                  <a:srgbClr val="FF0000"/>
                </a:solidFill>
              </a:rPr>
              <a:t>…</a:t>
            </a:r>
            <a:endParaRPr lang="zh-TW" altLang="en-US" sz="4000" b="1" dirty="0">
              <a:solidFill>
                <a:srgbClr val="FF0000"/>
              </a:solidFill>
            </a:endParaRPr>
          </a:p>
        </p:txBody>
      </p:sp>
      <p:sp>
        <p:nvSpPr>
          <p:cNvPr id="8" name="文字方塊 7"/>
          <p:cNvSpPr txBox="1"/>
          <p:nvPr/>
        </p:nvSpPr>
        <p:spPr>
          <a:xfrm>
            <a:off x="7549988" y="3590279"/>
            <a:ext cx="2189284" cy="400110"/>
          </a:xfrm>
          <a:prstGeom prst="rect">
            <a:avLst/>
          </a:prstGeom>
          <a:noFill/>
        </p:spPr>
        <p:txBody>
          <a:bodyPr wrap="square" rtlCol="0">
            <a:spAutoFit/>
          </a:bodyPr>
          <a:lstStyle/>
          <a:p>
            <a:r>
              <a:rPr lang="zh-TW" altLang="en-US" sz="2000" dirty="0" smtClean="0">
                <a:solidFill>
                  <a:srgbClr val="FF0000"/>
                </a:solidFill>
              </a:rPr>
              <a:t>測試結果</a:t>
            </a:r>
            <a:r>
              <a:rPr lang="zh-TW" altLang="en-US" sz="2000" dirty="0">
                <a:solidFill>
                  <a:srgbClr val="FF0000"/>
                </a:solidFill>
              </a:rPr>
              <a:t>為</a:t>
            </a:r>
            <a:r>
              <a:rPr lang="en-US" altLang="zh-TW" sz="2000" dirty="0" smtClean="0">
                <a:solidFill>
                  <a:srgbClr val="FF0000"/>
                </a:solidFill>
              </a:rPr>
              <a:t>indoor</a:t>
            </a:r>
            <a:endParaRPr lang="zh-TW" altLang="en-US" sz="2000" dirty="0">
              <a:solidFill>
                <a:srgbClr val="FF0000"/>
              </a:solidFill>
            </a:endParaRPr>
          </a:p>
        </p:txBody>
      </p:sp>
      <p:sp>
        <p:nvSpPr>
          <p:cNvPr id="9" name="文字方塊 8"/>
          <p:cNvSpPr txBox="1"/>
          <p:nvPr/>
        </p:nvSpPr>
        <p:spPr>
          <a:xfrm>
            <a:off x="5096181" y="2231978"/>
            <a:ext cx="2115504" cy="461665"/>
          </a:xfrm>
          <a:prstGeom prst="rect">
            <a:avLst/>
          </a:prstGeom>
          <a:solidFill>
            <a:schemeClr val="accent5">
              <a:lumMod val="20000"/>
              <a:lumOff val="80000"/>
            </a:schemeClr>
          </a:solidFill>
          <a:ln>
            <a:noFill/>
          </a:ln>
        </p:spPr>
        <p:txBody>
          <a:bodyPr wrap="square" rtlCol="0">
            <a:spAutoFit/>
          </a:bodyPr>
          <a:lstStyle/>
          <a:p>
            <a:r>
              <a:rPr lang="zh-TW" altLang="en-US" sz="2400" dirty="0" smtClean="0">
                <a:solidFill>
                  <a:schemeClr val="accent4">
                    <a:lumMod val="50000"/>
                  </a:schemeClr>
                </a:solidFill>
              </a:rPr>
              <a:t>測試室內文本</a:t>
            </a:r>
            <a:endParaRPr lang="zh-TW" altLang="en-US" sz="2400" dirty="0">
              <a:solidFill>
                <a:schemeClr val="accent4">
                  <a:lumMod val="50000"/>
                </a:schemeClr>
              </a:solidFill>
            </a:endParaRPr>
          </a:p>
        </p:txBody>
      </p:sp>
    </p:spTree>
    <p:extLst>
      <p:ext uri="{BB962C8B-B14F-4D97-AF65-F5344CB8AC3E}">
        <p14:creationId xmlns:p14="http://schemas.microsoft.com/office/powerpoint/2010/main" val="18498915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sz="2667" b="1" dirty="0" err="1"/>
              <a:t>Knn</a:t>
            </a:r>
            <a:r>
              <a:rPr lang="en-US" altLang="zh-TW" sz="2667" b="1" dirty="0"/>
              <a:t>(K Nearest  Neighbor)</a:t>
            </a:r>
            <a:endParaRPr lang="zh-TW" altLang="en-US" sz="2667" dirty="0"/>
          </a:p>
        </p:txBody>
      </p:sp>
      <p:sp>
        <p:nvSpPr>
          <p:cNvPr id="3" name="內容版面配置區 2"/>
          <p:cNvSpPr>
            <a:spLocks noGrp="1"/>
          </p:cNvSpPr>
          <p:nvPr>
            <p:ph idx="1"/>
          </p:nvPr>
        </p:nvSpPr>
        <p:spPr>
          <a:xfrm>
            <a:off x="677334" y="1178169"/>
            <a:ext cx="8596668" cy="4863193"/>
          </a:xfrm>
        </p:spPr>
        <p:txBody>
          <a:bodyPr/>
          <a:lstStyle/>
          <a:p>
            <a:r>
              <a:rPr lang="zh-TW" altLang="en-US" dirty="0" smtClean="0"/>
              <a:t>測試結果</a:t>
            </a:r>
            <a:endParaRPr lang="zh-TW" altLang="en-US" dirty="0"/>
          </a:p>
        </p:txBody>
      </p:sp>
      <p:pic>
        <p:nvPicPr>
          <p:cNvPr id="8" name="圖片 7"/>
          <p:cNvPicPr>
            <a:picLocks noChangeAspect="1"/>
          </p:cNvPicPr>
          <p:nvPr/>
        </p:nvPicPr>
        <p:blipFill>
          <a:blip r:embed="rId2"/>
          <a:stretch>
            <a:fillRect/>
          </a:stretch>
        </p:blipFill>
        <p:spPr>
          <a:xfrm>
            <a:off x="1000921" y="1574015"/>
            <a:ext cx="6780952" cy="2190476"/>
          </a:xfrm>
          <a:prstGeom prst="rect">
            <a:avLst/>
          </a:prstGeom>
        </p:spPr>
      </p:pic>
      <p:pic>
        <p:nvPicPr>
          <p:cNvPr id="9" name="圖片 8"/>
          <p:cNvPicPr>
            <a:picLocks noChangeAspect="1"/>
          </p:cNvPicPr>
          <p:nvPr/>
        </p:nvPicPr>
        <p:blipFill>
          <a:blip r:embed="rId3"/>
          <a:stretch>
            <a:fillRect/>
          </a:stretch>
        </p:blipFill>
        <p:spPr>
          <a:xfrm>
            <a:off x="1000921" y="3879796"/>
            <a:ext cx="7439694" cy="2261275"/>
          </a:xfrm>
          <a:prstGeom prst="rect">
            <a:avLst/>
          </a:prstGeom>
        </p:spPr>
      </p:pic>
      <p:sp>
        <p:nvSpPr>
          <p:cNvPr id="10" name="文字方塊 9"/>
          <p:cNvSpPr txBox="1"/>
          <p:nvPr/>
        </p:nvSpPr>
        <p:spPr>
          <a:xfrm>
            <a:off x="7740124" y="3323552"/>
            <a:ext cx="2189284" cy="400110"/>
          </a:xfrm>
          <a:prstGeom prst="rect">
            <a:avLst/>
          </a:prstGeom>
          <a:noFill/>
        </p:spPr>
        <p:txBody>
          <a:bodyPr wrap="square" rtlCol="0">
            <a:spAutoFit/>
          </a:bodyPr>
          <a:lstStyle/>
          <a:p>
            <a:r>
              <a:rPr lang="zh-TW" altLang="en-US" sz="2000" dirty="0" smtClean="0">
                <a:solidFill>
                  <a:srgbClr val="FF0000"/>
                </a:solidFill>
              </a:rPr>
              <a:t>測試結果</a:t>
            </a:r>
            <a:r>
              <a:rPr lang="zh-TW" altLang="en-US" sz="2000" dirty="0">
                <a:solidFill>
                  <a:srgbClr val="FF0000"/>
                </a:solidFill>
              </a:rPr>
              <a:t>為</a:t>
            </a:r>
            <a:r>
              <a:rPr lang="en-US" altLang="zh-TW" sz="2000" dirty="0" smtClean="0">
                <a:solidFill>
                  <a:srgbClr val="FF0000"/>
                </a:solidFill>
              </a:rPr>
              <a:t>indoor</a:t>
            </a:r>
            <a:endParaRPr lang="zh-TW" altLang="en-US" sz="2000" dirty="0">
              <a:solidFill>
                <a:srgbClr val="FF0000"/>
              </a:solidFill>
            </a:endParaRPr>
          </a:p>
        </p:txBody>
      </p:sp>
      <p:sp>
        <p:nvSpPr>
          <p:cNvPr id="11" name="文字方塊 10"/>
          <p:cNvSpPr txBox="1"/>
          <p:nvPr/>
        </p:nvSpPr>
        <p:spPr>
          <a:xfrm>
            <a:off x="5054451" y="4684996"/>
            <a:ext cx="3341077" cy="830997"/>
          </a:xfrm>
          <a:prstGeom prst="rect">
            <a:avLst/>
          </a:prstGeom>
          <a:noFill/>
        </p:spPr>
        <p:txBody>
          <a:bodyPr wrap="square" rtlCol="0">
            <a:spAutoFit/>
          </a:bodyPr>
          <a:lstStyle/>
          <a:p>
            <a:r>
              <a:rPr lang="zh-TW" altLang="en-US" sz="4800" dirty="0" smtClean="0">
                <a:solidFill>
                  <a:schemeClr val="accent2">
                    <a:lumMod val="75000"/>
                  </a:schemeClr>
                </a:solidFill>
              </a:rPr>
              <a:t>判斷錯誤</a:t>
            </a:r>
            <a:r>
              <a:rPr lang="en-US" altLang="zh-TW" sz="4800" dirty="0" smtClean="0">
                <a:solidFill>
                  <a:schemeClr val="accent2">
                    <a:lumMod val="75000"/>
                  </a:schemeClr>
                </a:solidFill>
              </a:rPr>
              <a:t>!!!</a:t>
            </a:r>
            <a:endParaRPr lang="zh-TW" altLang="en-US" sz="4800" dirty="0">
              <a:solidFill>
                <a:schemeClr val="accent2">
                  <a:lumMod val="75000"/>
                </a:schemeClr>
              </a:solidFill>
            </a:endParaRPr>
          </a:p>
        </p:txBody>
      </p:sp>
      <p:sp>
        <p:nvSpPr>
          <p:cNvPr id="14" name="文字方塊 13"/>
          <p:cNvSpPr txBox="1"/>
          <p:nvPr/>
        </p:nvSpPr>
        <p:spPr>
          <a:xfrm>
            <a:off x="5054452" y="2577275"/>
            <a:ext cx="3341077" cy="830997"/>
          </a:xfrm>
          <a:prstGeom prst="rect">
            <a:avLst/>
          </a:prstGeom>
          <a:noFill/>
        </p:spPr>
        <p:txBody>
          <a:bodyPr wrap="square" rtlCol="0">
            <a:spAutoFit/>
          </a:bodyPr>
          <a:lstStyle/>
          <a:p>
            <a:r>
              <a:rPr lang="zh-TW" altLang="en-US" sz="4800" dirty="0" smtClean="0">
                <a:solidFill>
                  <a:schemeClr val="accent2">
                    <a:lumMod val="75000"/>
                  </a:schemeClr>
                </a:solidFill>
              </a:rPr>
              <a:t>判斷錯誤</a:t>
            </a:r>
            <a:r>
              <a:rPr lang="en-US" altLang="zh-TW" sz="4800" dirty="0" smtClean="0">
                <a:solidFill>
                  <a:schemeClr val="accent2">
                    <a:lumMod val="75000"/>
                  </a:schemeClr>
                </a:solidFill>
              </a:rPr>
              <a:t>!!!</a:t>
            </a:r>
            <a:endParaRPr lang="zh-TW" altLang="en-US" sz="4800" dirty="0">
              <a:solidFill>
                <a:schemeClr val="accent2">
                  <a:lumMod val="75000"/>
                </a:schemeClr>
              </a:solidFill>
            </a:endParaRPr>
          </a:p>
        </p:txBody>
      </p:sp>
      <p:sp>
        <p:nvSpPr>
          <p:cNvPr id="15" name="文字方塊 14"/>
          <p:cNvSpPr txBox="1"/>
          <p:nvPr/>
        </p:nvSpPr>
        <p:spPr>
          <a:xfrm>
            <a:off x="7781873" y="5431243"/>
            <a:ext cx="2189284" cy="400110"/>
          </a:xfrm>
          <a:prstGeom prst="rect">
            <a:avLst/>
          </a:prstGeom>
          <a:noFill/>
        </p:spPr>
        <p:txBody>
          <a:bodyPr wrap="square" rtlCol="0">
            <a:spAutoFit/>
          </a:bodyPr>
          <a:lstStyle/>
          <a:p>
            <a:r>
              <a:rPr lang="zh-TW" altLang="en-US" sz="2000" dirty="0" smtClean="0">
                <a:solidFill>
                  <a:srgbClr val="FF0000"/>
                </a:solidFill>
              </a:rPr>
              <a:t>測試結果</a:t>
            </a:r>
            <a:r>
              <a:rPr lang="zh-TW" altLang="en-US" sz="2000" dirty="0">
                <a:solidFill>
                  <a:srgbClr val="FF0000"/>
                </a:solidFill>
              </a:rPr>
              <a:t>為</a:t>
            </a:r>
            <a:r>
              <a:rPr lang="en-US" altLang="zh-TW" sz="2000" dirty="0" smtClean="0">
                <a:solidFill>
                  <a:srgbClr val="FF0000"/>
                </a:solidFill>
              </a:rPr>
              <a:t>indoor</a:t>
            </a:r>
            <a:endParaRPr lang="zh-TW" altLang="en-US" sz="2000" dirty="0">
              <a:solidFill>
                <a:srgbClr val="FF0000"/>
              </a:solidFill>
            </a:endParaRPr>
          </a:p>
        </p:txBody>
      </p:sp>
      <p:sp>
        <p:nvSpPr>
          <p:cNvPr id="16" name="文字方塊 15"/>
          <p:cNvSpPr txBox="1"/>
          <p:nvPr/>
        </p:nvSpPr>
        <p:spPr>
          <a:xfrm>
            <a:off x="5244816" y="4241880"/>
            <a:ext cx="2115504" cy="461665"/>
          </a:xfrm>
          <a:prstGeom prst="rect">
            <a:avLst/>
          </a:prstGeom>
          <a:solidFill>
            <a:srgbClr val="C8F0FC"/>
          </a:solidFill>
          <a:ln>
            <a:noFill/>
          </a:ln>
        </p:spPr>
        <p:txBody>
          <a:bodyPr wrap="square" rtlCol="0">
            <a:spAutoFit/>
          </a:bodyPr>
          <a:lstStyle/>
          <a:p>
            <a:r>
              <a:rPr lang="zh-TW" altLang="en-US" sz="2400" dirty="0" smtClean="0">
                <a:solidFill>
                  <a:schemeClr val="accent4">
                    <a:lumMod val="50000"/>
                  </a:schemeClr>
                </a:solidFill>
              </a:rPr>
              <a:t>測試室外文本</a:t>
            </a:r>
            <a:endParaRPr lang="zh-TW" altLang="en-US" sz="2400" dirty="0">
              <a:solidFill>
                <a:schemeClr val="accent4">
                  <a:lumMod val="50000"/>
                </a:schemeClr>
              </a:solidFill>
            </a:endParaRPr>
          </a:p>
        </p:txBody>
      </p:sp>
      <p:sp>
        <p:nvSpPr>
          <p:cNvPr id="17" name="文字方塊 16"/>
          <p:cNvSpPr txBox="1"/>
          <p:nvPr/>
        </p:nvSpPr>
        <p:spPr>
          <a:xfrm>
            <a:off x="5211421" y="2158843"/>
            <a:ext cx="2115504" cy="461665"/>
          </a:xfrm>
          <a:prstGeom prst="rect">
            <a:avLst/>
          </a:prstGeom>
          <a:solidFill>
            <a:srgbClr val="C8F0FC"/>
          </a:solidFill>
          <a:ln>
            <a:noFill/>
          </a:ln>
        </p:spPr>
        <p:txBody>
          <a:bodyPr wrap="square" rtlCol="0">
            <a:spAutoFit/>
          </a:bodyPr>
          <a:lstStyle/>
          <a:p>
            <a:r>
              <a:rPr lang="zh-TW" altLang="en-US" sz="2400" dirty="0" smtClean="0">
                <a:solidFill>
                  <a:schemeClr val="accent4">
                    <a:lumMod val="50000"/>
                  </a:schemeClr>
                </a:solidFill>
              </a:rPr>
              <a:t>測試室外文本</a:t>
            </a:r>
            <a:endParaRPr lang="zh-TW" altLang="en-US" sz="2400" dirty="0">
              <a:solidFill>
                <a:schemeClr val="accent4">
                  <a:lumMod val="50000"/>
                </a:schemeClr>
              </a:solidFill>
            </a:endParaRPr>
          </a:p>
        </p:txBody>
      </p:sp>
    </p:spTree>
    <p:extLst>
      <p:ext uri="{BB962C8B-B14F-4D97-AF65-F5344CB8AC3E}">
        <p14:creationId xmlns:p14="http://schemas.microsoft.com/office/powerpoint/2010/main" val="183319259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sz="2667" b="1" dirty="0">
                <a:latin typeface="微軟正黑體" pitchFamily="34" charset="-120"/>
                <a:ea typeface="微軟正黑體" pitchFamily="34" charset="-120"/>
              </a:rPr>
              <a:t>單純貝氏</a:t>
            </a:r>
          </a:p>
        </p:txBody>
      </p:sp>
      <p:sp>
        <p:nvSpPr>
          <p:cNvPr id="3" name="內容版面配置區 2"/>
          <p:cNvSpPr>
            <a:spLocks noGrp="1"/>
          </p:cNvSpPr>
          <p:nvPr>
            <p:ph sz="half" idx="1"/>
          </p:nvPr>
        </p:nvSpPr>
        <p:spPr/>
        <p:txBody>
          <a:bodyPr>
            <a:normAutofit/>
          </a:bodyPr>
          <a:lstStyle/>
          <a:p>
            <a:r>
              <a:rPr lang="zh-TW" altLang="en-US" sz="2667" dirty="0">
                <a:latin typeface="微軟正黑體" pitchFamily="34" charset="-120"/>
                <a:ea typeface="微軟正黑體" pitchFamily="34" charset="-120"/>
              </a:rPr>
              <a:t>以貝氏定理來做計算</a:t>
            </a:r>
            <a:endParaRPr lang="en-US" altLang="zh-TW" sz="2667" dirty="0">
              <a:latin typeface="微軟正黑體" pitchFamily="34" charset="-120"/>
              <a:ea typeface="微軟正黑體" pitchFamily="34" charset="-120"/>
            </a:endParaRPr>
          </a:p>
          <a:p>
            <a:r>
              <a:rPr lang="zh-TW" altLang="en-US" sz="2667" dirty="0">
                <a:latin typeface="微軟正黑體" pitchFamily="34" charset="-120"/>
                <a:ea typeface="微軟正黑體" pitchFamily="34" charset="-120"/>
              </a:rPr>
              <a:t>基於機率類型分類</a:t>
            </a:r>
            <a:endParaRPr lang="en-US" altLang="zh-TW" sz="2667" dirty="0">
              <a:latin typeface="微軟正黑體" pitchFamily="34" charset="-120"/>
              <a:ea typeface="微軟正黑體" pitchFamily="34" charset="-120"/>
            </a:endParaRPr>
          </a:p>
          <a:p>
            <a:r>
              <a:rPr lang="zh-TW" altLang="en-US" sz="2667" dirty="0">
                <a:latin typeface="微軟正黑體" pitchFamily="34" charset="-120"/>
                <a:ea typeface="微軟正黑體" pitchFamily="34" charset="-120"/>
              </a:rPr>
              <a:t>比較各分類機率大小</a:t>
            </a:r>
            <a:endParaRPr lang="en-US" altLang="zh-TW" sz="2667" dirty="0">
              <a:latin typeface="微軟正黑體" pitchFamily="34" charset="-120"/>
              <a:ea typeface="微軟正黑體" pitchFamily="34" charset="-120"/>
            </a:endParaRPr>
          </a:p>
          <a:p>
            <a:r>
              <a:rPr lang="zh-TW" altLang="en-US" sz="2667" dirty="0">
                <a:latin typeface="微軟正黑體" pitchFamily="34" charset="-120"/>
                <a:ea typeface="微軟正黑體" pitchFamily="34" charset="-120"/>
              </a:rPr>
              <a:t>假設特徵之間事件獨立</a:t>
            </a:r>
            <a:endParaRPr lang="en-US" altLang="zh-TW" sz="2667" dirty="0">
              <a:latin typeface="微軟正黑體" pitchFamily="34" charset="-120"/>
              <a:ea typeface="微軟正黑體" pitchFamily="34" charset="-120"/>
            </a:endParaRPr>
          </a:p>
          <a:p>
            <a:r>
              <a:rPr lang="zh-TW" altLang="en-US" sz="2667" dirty="0">
                <a:latin typeface="微軟正黑體" pitchFamily="34" charset="-120"/>
                <a:ea typeface="微軟正黑體" pitchFamily="34" charset="-120"/>
              </a:rPr>
              <a:t>常用於文本自動分類</a:t>
            </a:r>
            <a:endParaRPr lang="en-US" altLang="zh-TW" sz="2667" dirty="0">
              <a:latin typeface="微軟正黑體" pitchFamily="34" charset="-120"/>
              <a:ea typeface="微軟正黑體" pitchFamily="34" charset="-120"/>
            </a:endParaRPr>
          </a:p>
          <a:p>
            <a:pPr>
              <a:buNone/>
            </a:pPr>
            <a:endParaRPr lang="zh-TW" altLang="en-US" sz="3200" dirty="0">
              <a:latin typeface="微軟正黑體" pitchFamily="34" charset="-120"/>
              <a:ea typeface="微軟正黑體" pitchFamily="34" charset="-120"/>
            </a:endParaRPr>
          </a:p>
        </p:txBody>
      </p:sp>
      <p:sp>
        <p:nvSpPr>
          <p:cNvPr id="4" name="內容版面配置區 3"/>
          <p:cNvSpPr>
            <a:spLocks noGrp="1"/>
          </p:cNvSpPr>
          <p:nvPr>
            <p:ph sz="half" idx="2"/>
          </p:nvPr>
        </p:nvSpPr>
        <p:spPr>
          <a:xfrm>
            <a:off x="5089970" y="2160589"/>
            <a:ext cx="4686042" cy="3880773"/>
          </a:xfrm>
        </p:spPr>
        <p:txBody>
          <a:bodyPr/>
          <a:lstStyle/>
          <a:p>
            <a:pPr marL="0" indent="0">
              <a:buNone/>
            </a:pPr>
            <a:endParaRPr lang="en-US" altLang="zh-TW" dirty="0" smtClean="0"/>
          </a:p>
          <a:p>
            <a:pPr marL="0" indent="0">
              <a:buNone/>
            </a:pPr>
            <a:r>
              <a:rPr lang="zh-TW" altLang="en-US" sz="2667" dirty="0"/>
              <a:t>文本</a:t>
            </a:r>
            <a:r>
              <a:rPr lang="en-US" altLang="zh-TW" sz="2667" dirty="0"/>
              <a:t>D</a:t>
            </a:r>
            <a:r>
              <a:rPr lang="zh-TW" altLang="en-US" sz="2667" dirty="0"/>
              <a:t>屬於</a:t>
            </a:r>
            <a:r>
              <a:rPr lang="en-US" altLang="zh-TW" sz="2667" dirty="0"/>
              <a:t>C</a:t>
            </a:r>
            <a:r>
              <a:rPr lang="zh-TW" altLang="en-US" sz="2667" dirty="0"/>
              <a:t>類的機率是多少</a:t>
            </a:r>
            <a:r>
              <a:rPr lang="en-US" altLang="zh-TW" sz="2667" dirty="0"/>
              <a:t>?</a:t>
            </a:r>
          </a:p>
          <a:p>
            <a:pPr marL="0" indent="0">
              <a:buNone/>
            </a:pPr>
            <a:endParaRPr lang="en-US" altLang="zh-TW" sz="2667" dirty="0"/>
          </a:p>
          <a:p>
            <a:pPr marL="0" indent="0">
              <a:buNone/>
            </a:pP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6322486" y="3057406"/>
                <a:ext cx="4704523" cy="1097993"/>
              </a:xfrm>
              <a:prstGeom prst="rect">
                <a:avLst/>
              </a:prstGeom>
              <a:noFill/>
            </p:spPr>
            <p:txBody>
              <a:bodyPr wrap="square" rtlCol="0">
                <a:spAutoFit/>
              </a:bodyPr>
              <a:lstStyle/>
              <a:p>
                <a:r>
                  <a:rPr lang="en-US" altLang="zh-TW" sz="3733" dirty="0"/>
                  <a:t>P (C|D) = </a:t>
                </a:r>
                <a14:m>
                  <m:oMath xmlns="" xmlns:m="http://schemas.openxmlformats.org/officeDocument/2006/math">
                    <m:f>
                      <m:fPr>
                        <m:ctrlPr>
                          <a:rPr lang="zh-TW" altLang="zh-TW" sz="3733" i="1">
                            <a:latin typeface="Cambria Math" panose="02040503050406030204" pitchFamily="18" charset="0"/>
                          </a:rPr>
                        </m:ctrlPr>
                      </m:fPr>
                      <m:num>
                        <m:r>
                          <m:rPr>
                            <m:sty m:val="p"/>
                          </m:rPr>
                          <a:rPr lang="en-US" altLang="zh-TW" sz="3733">
                            <a:latin typeface="Cambria Math" panose="02040503050406030204" pitchFamily="18" charset="0"/>
                          </a:rPr>
                          <m:t>P</m:t>
                        </m:r>
                        <m:d>
                          <m:dPr>
                            <m:ctrlPr>
                              <a:rPr lang="zh-TW" altLang="zh-TW" sz="3733" i="1">
                                <a:latin typeface="Cambria Math" panose="02040503050406030204" pitchFamily="18" charset="0"/>
                              </a:rPr>
                            </m:ctrlPr>
                          </m:dPr>
                          <m:e>
                            <m:r>
                              <m:rPr>
                                <m:sty m:val="p"/>
                              </m:rPr>
                              <a:rPr lang="en-US" altLang="zh-TW" sz="3733">
                                <a:latin typeface="Cambria Math" panose="02040503050406030204" pitchFamily="18" charset="0"/>
                              </a:rPr>
                              <m:t>D</m:t>
                            </m:r>
                          </m:e>
                          <m:e>
                            <m:r>
                              <m:rPr>
                                <m:sty m:val="p"/>
                              </m:rPr>
                              <a:rPr lang="en-US" altLang="zh-TW" sz="3733">
                                <a:latin typeface="Cambria Math" panose="02040503050406030204" pitchFamily="18" charset="0"/>
                              </a:rPr>
                              <m:t>C</m:t>
                            </m:r>
                          </m:e>
                        </m:d>
                        <m:r>
                          <m:rPr>
                            <m:sty m:val="p"/>
                          </m:rPr>
                          <a:rPr lang="en-US" altLang="zh-TW" sz="3733">
                            <a:latin typeface="Cambria Math" panose="02040503050406030204" pitchFamily="18" charset="0"/>
                          </a:rPr>
                          <m:t>P</m:t>
                        </m:r>
                        <m:r>
                          <a:rPr lang="en-US" altLang="zh-TW" sz="3733">
                            <a:latin typeface="Cambria Math" panose="02040503050406030204" pitchFamily="18" charset="0"/>
                          </a:rPr>
                          <m:t>(</m:t>
                        </m:r>
                        <m:r>
                          <m:rPr>
                            <m:sty m:val="p"/>
                          </m:rPr>
                          <a:rPr lang="en-US" altLang="zh-TW" sz="3733">
                            <a:latin typeface="Cambria Math" panose="02040503050406030204" pitchFamily="18" charset="0"/>
                          </a:rPr>
                          <m:t>C</m:t>
                        </m:r>
                        <m:r>
                          <a:rPr lang="en-US" altLang="zh-TW" sz="3733">
                            <a:latin typeface="Cambria Math" panose="02040503050406030204" pitchFamily="18" charset="0"/>
                          </a:rPr>
                          <m:t>)</m:t>
                        </m:r>
                      </m:num>
                      <m:den>
                        <m:r>
                          <m:rPr>
                            <m:sty m:val="p"/>
                          </m:rPr>
                          <a:rPr lang="en-US" altLang="zh-TW" sz="3733">
                            <a:latin typeface="Cambria Math" panose="02040503050406030204" pitchFamily="18" charset="0"/>
                          </a:rPr>
                          <m:t>P</m:t>
                        </m:r>
                        <m:r>
                          <a:rPr lang="en-US" altLang="zh-TW" sz="3733">
                            <a:latin typeface="Cambria Math" panose="02040503050406030204" pitchFamily="18" charset="0"/>
                          </a:rPr>
                          <m:t>(</m:t>
                        </m:r>
                        <m:r>
                          <m:rPr>
                            <m:sty m:val="p"/>
                          </m:rPr>
                          <a:rPr lang="en-US" altLang="zh-TW" sz="3733">
                            <a:latin typeface="Cambria Math" panose="02040503050406030204" pitchFamily="18" charset="0"/>
                          </a:rPr>
                          <m:t>D</m:t>
                        </m:r>
                        <m:r>
                          <a:rPr lang="en-US" altLang="zh-TW" sz="3733">
                            <a:latin typeface="Cambria Math" panose="02040503050406030204" pitchFamily="18" charset="0"/>
                          </a:rPr>
                          <m:t>)</m:t>
                        </m:r>
                      </m:den>
                    </m:f>
                  </m:oMath>
                </a14:m>
                <a:endParaRPr lang="zh-TW" altLang="zh-TW" sz="3733"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322486" y="3057406"/>
                <a:ext cx="4704523" cy="1097993"/>
              </a:xfrm>
              <a:prstGeom prst="rect">
                <a:avLst/>
              </a:prstGeom>
              <a:blipFill rotWithShape="0">
                <a:blip r:embed="rId2"/>
                <a:stretch>
                  <a:fillRect l="-4145" b="-2778"/>
                </a:stretch>
              </a:blipFill>
            </p:spPr>
            <p:txBody>
              <a:bodyPr/>
              <a:lstStyle/>
              <a:p>
                <a:r>
                  <a:rPr lang="zh-TW" altLang="en-US">
                    <a:noFill/>
                  </a:rPr>
                  <a:t> </a:t>
                </a:r>
              </a:p>
            </p:txBody>
          </p:sp>
        </mc:Fallback>
      </mc:AlternateContent>
      <p:sp>
        <p:nvSpPr>
          <p:cNvPr id="5" name="橢圓 4"/>
          <p:cNvSpPr/>
          <p:nvPr/>
        </p:nvSpPr>
        <p:spPr>
          <a:xfrm>
            <a:off x="5811715" y="4136809"/>
            <a:ext cx="3752988" cy="2494596"/>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7688209" y="4759827"/>
            <a:ext cx="1465658" cy="1303579"/>
          </a:xfrm>
          <a:prstGeom prst="ellipse">
            <a:avLst/>
          </a:prstGeom>
          <a:solidFill>
            <a:srgbClr val="C8F0FC"/>
          </a:solidFill>
          <a:ln>
            <a:solidFill>
              <a:srgbClr val="C8F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282721" y="5091720"/>
            <a:ext cx="1044615" cy="584775"/>
          </a:xfrm>
          <a:prstGeom prst="rect">
            <a:avLst/>
          </a:prstGeom>
          <a:solidFill>
            <a:schemeClr val="accent5">
              <a:lumMod val="20000"/>
              <a:lumOff val="80000"/>
            </a:schemeClr>
          </a:solidFill>
          <a:ln>
            <a:noFill/>
          </a:ln>
        </p:spPr>
        <p:txBody>
          <a:bodyPr wrap="square" rtlCol="0">
            <a:spAutoFit/>
          </a:bodyPr>
          <a:lstStyle/>
          <a:p>
            <a:r>
              <a:rPr lang="zh-TW" altLang="en-US" sz="3200" dirty="0" smtClean="0">
                <a:solidFill>
                  <a:schemeClr val="accent4">
                    <a:lumMod val="50000"/>
                  </a:schemeClr>
                </a:solidFill>
              </a:rPr>
              <a:t>餐廳</a:t>
            </a:r>
            <a:endParaRPr lang="zh-TW" altLang="en-US" sz="3200" dirty="0">
              <a:solidFill>
                <a:schemeClr val="accent4">
                  <a:lumMod val="50000"/>
                </a:schemeClr>
              </a:solidFill>
            </a:endParaRPr>
          </a:p>
        </p:txBody>
      </p:sp>
      <p:sp>
        <p:nvSpPr>
          <p:cNvPr id="9" name="文字方塊 8"/>
          <p:cNvSpPr txBox="1"/>
          <p:nvPr/>
        </p:nvSpPr>
        <p:spPr>
          <a:xfrm>
            <a:off x="7910453" y="5170777"/>
            <a:ext cx="1021169" cy="584775"/>
          </a:xfrm>
          <a:prstGeom prst="rect">
            <a:avLst/>
          </a:prstGeom>
          <a:solidFill>
            <a:srgbClr val="C8F0FC"/>
          </a:solidFill>
          <a:ln>
            <a:noFill/>
          </a:ln>
        </p:spPr>
        <p:txBody>
          <a:bodyPr wrap="square" rtlCol="0">
            <a:spAutoFit/>
          </a:bodyPr>
          <a:lstStyle/>
          <a:p>
            <a:r>
              <a:rPr lang="zh-TW" altLang="en-US" sz="3200" dirty="0" smtClean="0">
                <a:solidFill>
                  <a:schemeClr val="accent4">
                    <a:lumMod val="50000"/>
                  </a:schemeClr>
                </a:solidFill>
              </a:rPr>
              <a:t>公園</a:t>
            </a:r>
            <a:endParaRPr lang="zh-TW" altLang="en-US" sz="3200" dirty="0">
              <a:solidFill>
                <a:schemeClr val="accent4">
                  <a:lumMod val="50000"/>
                </a:schemeClr>
              </a:solidFill>
            </a:endParaRPr>
          </a:p>
        </p:txBody>
      </p:sp>
    </p:spTree>
    <p:extLst>
      <p:ext uri="{BB962C8B-B14F-4D97-AF65-F5344CB8AC3E}">
        <p14:creationId xmlns:p14="http://schemas.microsoft.com/office/powerpoint/2010/main" val="394036304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sz="2667" b="1" dirty="0">
                <a:latin typeface="微軟正黑體" pitchFamily="34" charset="-120"/>
                <a:ea typeface="微軟正黑體" pitchFamily="34" charset="-120"/>
              </a:rPr>
              <a:t>單純貝氏</a:t>
            </a:r>
            <a:endParaRPr lang="zh-TW" altLang="en-US" sz="2667" dirty="0"/>
          </a:p>
        </p:txBody>
      </p:sp>
      <p:sp>
        <p:nvSpPr>
          <p:cNvPr id="3" name="內容版面配置區 2"/>
          <p:cNvSpPr>
            <a:spLocks noGrp="1"/>
          </p:cNvSpPr>
          <p:nvPr>
            <p:ph idx="1"/>
          </p:nvPr>
        </p:nvSpPr>
        <p:spPr>
          <a:xfrm>
            <a:off x="609600" y="1028734"/>
            <a:ext cx="10972800" cy="5097431"/>
          </a:xfrm>
        </p:spPr>
        <p:txBody>
          <a:bodyPr/>
          <a:lstStyle/>
          <a:p>
            <a:pPr marL="0" indent="0">
              <a:buNone/>
            </a:pPr>
            <a:endParaRPr lang="en-US" altLang="zh-TW" sz="2133" dirty="0">
              <a:latin typeface="微軟正黑體" pitchFamily="34" charset="-120"/>
              <a:ea typeface="微軟正黑體" pitchFamily="34" charset="-120"/>
            </a:endParaRPr>
          </a:p>
          <a:p>
            <a:r>
              <a:rPr lang="zh-TW" altLang="en-US" sz="2133" b="1" dirty="0">
                <a:latin typeface="微軟正黑體" pitchFamily="34" charset="-120"/>
                <a:ea typeface="微軟正黑體" pitchFamily="34" charset="-120"/>
              </a:rPr>
              <a:t>假設每個分類下的各個特徵關鍵字</a:t>
            </a:r>
            <a:endParaRPr lang="en-US" altLang="zh-TW" sz="2133" b="1" dirty="0">
              <a:latin typeface="微軟正黑體" pitchFamily="34" charset="-120"/>
              <a:ea typeface="微軟正黑體" pitchFamily="34" charset="-120"/>
            </a:endParaRPr>
          </a:p>
          <a:p>
            <a:pPr marL="0" indent="0">
              <a:buNone/>
            </a:pPr>
            <a:endParaRPr lang="en-US" altLang="zh-TW" sz="2133" dirty="0">
              <a:latin typeface="微軟正黑體" pitchFamily="34" charset="-120"/>
              <a:ea typeface="微軟正黑體" pitchFamily="34" charset="-120"/>
            </a:endParaRPr>
          </a:p>
          <a:p>
            <a:pPr marL="0" indent="0">
              <a:buNone/>
            </a:pPr>
            <a:r>
              <a:rPr lang="zh-TW" altLang="en-US" sz="2000" dirty="0"/>
              <a:t>      </a:t>
            </a:r>
            <a:r>
              <a:rPr lang="en-US" altLang="zh-TW" sz="2000" dirty="0"/>
              <a:t>P(</a:t>
            </a:r>
            <a:r>
              <a:rPr lang="zh-TW" altLang="en-US" sz="2000" dirty="0"/>
              <a:t>特徵關鍵字字詞頻率向量</a:t>
            </a:r>
            <a:r>
              <a:rPr lang="en-US" altLang="zh-TW" sz="2000" dirty="0"/>
              <a:t>|</a:t>
            </a:r>
            <a:r>
              <a:rPr lang="zh-TW" altLang="en-US" sz="2000" dirty="0"/>
              <a:t>分類</a:t>
            </a:r>
            <a:r>
              <a:rPr lang="en-US" altLang="zh-TW" sz="2000" dirty="0"/>
              <a:t>)* P(</a:t>
            </a:r>
            <a:r>
              <a:rPr lang="zh-TW" altLang="en-US" sz="2000" dirty="0"/>
              <a:t>分類</a:t>
            </a:r>
            <a:r>
              <a:rPr lang="en-US" altLang="zh-TW" sz="2000" dirty="0"/>
              <a:t>)</a:t>
            </a:r>
          </a:p>
          <a:p>
            <a:pPr marL="0" indent="0">
              <a:buNone/>
            </a:pPr>
            <a:r>
              <a:rPr lang="zh-TW" altLang="en-US" sz="2000" dirty="0"/>
              <a:t> </a:t>
            </a:r>
            <a:r>
              <a:rPr lang="en-US" altLang="zh-TW" sz="2000" dirty="0">
                <a:sym typeface="Wingdings" panose="05000000000000000000" pitchFamily="2" charset="2"/>
              </a:rPr>
              <a:t></a:t>
            </a:r>
            <a:r>
              <a:rPr lang="zh-TW" altLang="en-US" sz="2000" dirty="0">
                <a:sym typeface="Wingdings" panose="05000000000000000000" pitchFamily="2" charset="2"/>
              </a:rPr>
              <a:t> </a:t>
            </a:r>
            <a:r>
              <a:rPr lang="en-US" altLang="zh-TW" sz="2000" dirty="0"/>
              <a:t>P(</a:t>
            </a:r>
            <a:r>
              <a:rPr lang="zh-TW" altLang="en-US" sz="1867" dirty="0">
                <a:latin typeface="微軟正黑體" pitchFamily="34" charset="-120"/>
                <a:ea typeface="微軟正黑體" pitchFamily="34" charset="-120"/>
              </a:rPr>
              <a:t>咖啡</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義大利麵</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咖哩飯</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步道</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草地</a:t>
            </a:r>
            <a:r>
              <a:rPr lang="en-US" altLang="zh-TW" sz="1867" dirty="0">
                <a:latin typeface="微軟正黑體" pitchFamily="34" charset="-120"/>
                <a:ea typeface="微軟正黑體" pitchFamily="34" charset="-120"/>
              </a:rPr>
              <a:t>,</a:t>
            </a:r>
            <a:r>
              <a:rPr lang="zh-TW" altLang="en-US" sz="1867" dirty="0">
                <a:latin typeface="微軟正黑體" pitchFamily="34" charset="-120"/>
                <a:ea typeface="微軟正黑體" pitchFamily="34" charset="-120"/>
              </a:rPr>
              <a:t>沙坑</a:t>
            </a:r>
            <a:r>
              <a:rPr lang="en-US" altLang="zh-TW" sz="1867" dirty="0">
                <a:latin typeface="微軟正黑體" pitchFamily="34" charset="-120"/>
                <a:ea typeface="微軟正黑體" pitchFamily="34" charset="-120"/>
              </a:rPr>
              <a:t> </a:t>
            </a:r>
            <a:r>
              <a:rPr lang="en-US" altLang="zh-TW" sz="2000" dirty="0"/>
              <a:t>|</a:t>
            </a:r>
            <a:r>
              <a:rPr lang="zh-TW" altLang="en-US" sz="1867" dirty="0">
                <a:latin typeface="微軟正黑體" pitchFamily="34" charset="-120"/>
                <a:ea typeface="微軟正黑體" pitchFamily="34" charset="-120"/>
              </a:rPr>
              <a:t>餐廳</a:t>
            </a:r>
            <a:r>
              <a:rPr lang="en-US" altLang="zh-TW" sz="2000" dirty="0"/>
              <a:t>) * P(</a:t>
            </a:r>
            <a:r>
              <a:rPr lang="zh-TW" altLang="en-US" sz="1867" dirty="0">
                <a:latin typeface="微軟正黑體" pitchFamily="34" charset="-120"/>
                <a:ea typeface="微軟正黑體" pitchFamily="34" charset="-120"/>
              </a:rPr>
              <a:t>餐廳</a:t>
            </a:r>
            <a:r>
              <a:rPr lang="en-US" altLang="zh-TW" sz="2667" dirty="0"/>
              <a:t>)</a:t>
            </a:r>
          </a:p>
          <a:p>
            <a:pPr marL="0" indent="0">
              <a:buNone/>
            </a:pPr>
            <a:endParaRPr lang="en-US" altLang="zh-TW" sz="2667" dirty="0"/>
          </a:p>
          <a:p>
            <a:pPr marL="0" indent="0">
              <a:buNone/>
            </a:pPr>
            <a:endParaRPr lang="en-US" altLang="zh-TW" sz="2667" dirty="0"/>
          </a:p>
          <a:p>
            <a:pPr marL="0" indent="0">
              <a:buNone/>
            </a:pPr>
            <a:r>
              <a:rPr lang="zh-TW" altLang="en-US" sz="2133" dirty="0">
                <a:latin typeface="微軟正黑體" pitchFamily="34" charset="-120"/>
                <a:ea typeface="微軟正黑體" pitchFamily="34" charset="-120"/>
              </a:rPr>
              <a:t>•     </a:t>
            </a:r>
            <a:r>
              <a:rPr lang="zh-TW" altLang="en-US" sz="2133" b="1" dirty="0">
                <a:latin typeface="微軟正黑體" pitchFamily="34" charset="-120"/>
                <a:ea typeface="微軟正黑體" pitchFamily="34" charset="-120"/>
              </a:rPr>
              <a:t>出現的機率彼此獨立  </a:t>
            </a:r>
            <a:endParaRPr lang="en-US" altLang="zh-TW" sz="2133" b="1" dirty="0"/>
          </a:p>
          <a:p>
            <a:pPr marL="0" indent="0">
              <a:buNone/>
            </a:pPr>
            <a:r>
              <a:rPr lang="zh-TW" altLang="en-US" sz="2667" dirty="0">
                <a:sym typeface="Wingdings" panose="05000000000000000000" pitchFamily="2" charset="2"/>
              </a:rPr>
              <a:t> </a:t>
            </a:r>
            <a:r>
              <a:rPr lang="en-US" altLang="zh-TW" sz="2000" dirty="0">
                <a:sym typeface="Wingdings" panose="05000000000000000000" pitchFamily="2" charset="2"/>
              </a:rPr>
              <a:t></a:t>
            </a:r>
            <a:r>
              <a:rPr lang="zh-TW" altLang="en-US" sz="2667" dirty="0">
                <a:sym typeface="Wingdings" panose="05000000000000000000" pitchFamily="2" charset="2"/>
              </a:rPr>
              <a:t> </a:t>
            </a:r>
            <a:r>
              <a:rPr lang="en-US" altLang="zh-TW" sz="1867" dirty="0">
                <a:sym typeface="Wingdings" panose="05000000000000000000" pitchFamily="2" charset="2"/>
              </a:rPr>
              <a:t>P(</a:t>
            </a:r>
            <a:r>
              <a:rPr lang="zh-TW" altLang="en-US" sz="1867" dirty="0">
                <a:latin typeface="微軟正黑體" pitchFamily="34" charset="-120"/>
                <a:ea typeface="微軟正黑體" pitchFamily="34" charset="-120"/>
              </a:rPr>
              <a:t>咖啡</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P(</a:t>
            </a:r>
            <a:r>
              <a:rPr lang="zh-TW" altLang="en-US" sz="1867" dirty="0">
                <a:latin typeface="微軟正黑體" pitchFamily="34" charset="-120"/>
                <a:ea typeface="微軟正黑體" pitchFamily="34" charset="-120"/>
              </a:rPr>
              <a:t>義大利麵</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P(</a:t>
            </a:r>
            <a:r>
              <a:rPr lang="zh-TW" altLang="en-US" sz="1867" dirty="0">
                <a:latin typeface="微軟正黑體" pitchFamily="34" charset="-120"/>
                <a:ea typeface="微軟正黑體" pitchFamily="34" charset="-120"/>
              </a:rPr>
              <a:t>咖哩飯</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P(</a:t>
            </a:r>
            <a:r>
              <a:rPr lang="zh-TW" altLang="en-US" sz="1867" dirty="0">
                <a:latin typeface="微軟正黑體" pitchFamily="34" charset="-120"/>
                <a:ea typeface="微軟正黑體" pitchFamily="34" charset="-120"/>
              </a:rPr>
              <a:t>步道</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P(</a:t>
            </a:r>
            <a:r>
              <a:rPr lang="zh-TW" altLang="en-US" sz="1867" dirty="0">
                <a:latin typeface="微軟正黑體" pitchFamily="34" charset="-120"/>
                <a:ea typeface="微軟正黑體" pitchFamily="34" charset="-120"/>
              </a:rPr>
              <a:t>草地</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P(</a:t>
            </a:r>
            <a:r>
              <a:rPr lang="zh-TW" altLang="en-US" sz="1867" dirty="0">
                <a:latin typeface="微軟正黑體" pitchFamily="34" charset="-120"/>
                <a:ea typeface="微軟正黑體" pitchFamily="34" charset="-120"/>
              </a:rPr>
              <a:t>沙坑</a:t>
            </a:r>
            <a:r>
              <a:rPr lang="en-US" altLang="zh-TW" sz="1867" dirty="0">
                <a:sym typeface="Wingdings" panose="05000000000000000000" pitchFamily="2" charset="2"/>
              </a:rPr>
              <a:t>|</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 * P(</a:t>
            </a:r>
            <a:r>
              <a:rPr lang="zh-TW" altLang="en-US" sz="1867" dirty="0">
                <a:latin typeface="微軟正黑體" pitchFamily="34" charset="-120"/>
                <a:ea typeface="微軟正黑體" pitchFamily="34" charset="-120"/>
              </a:rPr>
              <a:t>餐廳</a:t>
            </a:r>
            <a:r>
              <a:rPr lang="en-US" altLang="zh-TW" sz="1867" dirty="0">
                <a:sym typeface="Wingdings" panose="05000000000000000000" pitchFamily="2" charset="2"/>
              </a:rPr>
              <a:t>)</a:t>
            </a:r>
            <a:endParaRPr lang="zh-TW" altLang="en-US" sz="1867" dirty="0"/>
          </a:p>
        </p:txBody>
      </p:sp>
      <p:cxnSp>
        <p:nvCxnSpPr>
          <p:cNvPr id="5" name="直線接點 4"/>
          <p:cNvCxnSpPr/>
          <p:nvPr/>
        </p:nvCxnSpPr>
        <p:spPr>
          <a:xfrm flipV="1">
            <a:off x="1345223" y="3261946"/>
            <a:ext cx="2154115" cy="17585"/>
          </a:xfrm>
          <a:prstGeom prst="line">
            <a:avLst/>
          </a:prstGeom>
          <a:ln w="38100">
            <a:solidFill>
              <a:schemeClr val="accent4"/>
            </a:solidFill>
          </a:ln>
        </p:spPr>
        <p:style>
          <a:lnRef idx="3">
            <a:schemeClr val="accent4"/>
          </a:lnRef>
          <a:fillRef idx="0">
            <a:schemeClr val="accent4"/>
          </a:fillRef>
          <a:effectRef idx="2">
            <a:schemeClr val="accent4"/>
          </a:effectRef>
          <a:fontRef idx="minor">
            <a:schemeClr val="tx1"/>
          </a:fontRef>
        </p:style>
      </p:cxnSp>
      <p:cxnSp>
        <p:nvCxnSpPr>
          <p:cNvPr id="6" name="直線接點 5"/>
          <p:cNvCxnSpPr/>
          <p:nvPr/>
        </p:nvCxnSpPr>
        <p:spPr>
          <a:xfrm>
            <a:off x="3631223" y="3270738"/>
            <a:ext cx="1529862" cy="0"/>
          </a:xfrm>
          <a:prstGeom prst="line">
            <a:avLst/>
          </a:prstGeom>
          <a:ln w="38100">
            <a:solidFill>
              <a:schemeClr val="accent4"/>
            </a:solidFill>
          </a:ln>
        </p:spPr>
        <p:style>
          <a:lnRef idx="3">
            <a:schemeClr val="accent4"/>
          </a:lnRef>
          <a:fillRef idx="0">
            <a:schemeClr val="accent4"/>
          </a:fillRef>
          <a:effectRef idx="2">
            <a:schemeClr val="accent4"/>
          </a:effectRef>
          <a:fontRef idx="minor">
            <a:schemeClr val="tx1"/>
          </a:fontRef>
        </p:style>
      </p:cxnSp>
      <p:sp>
        <p:nvSpPr>
          <p:cNvPr id="10" name="向下箭號 9"/>
          <p:cNvSpPr/>
          <p:nvPr/>
        </p:nvSpPr>
        <p:spPr>
          <a:xfrm>
            <a:off x="2171700" y="3358662"/>
            <a:ext cx="413238" cy="40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下箭號 10"/>
          <p:cNvSpPr/>
          <p:nvPr/>
        </p:nvSpPr>
        <p:spPr>
          <a:xfrm>
            <a:off x="4147038" y="3329389"/>
            <a:ext cx="413239" cy="40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1865639" y="3814728"/>
            <a:ext cx="1044615" cy="584775"/>
          </a:xfrm>
          <a:prstGeom prst="rect">
            <a:avLst/>
          </a:prstGeom>
          <a:solidFill>
            <a:schemeClr val="accent5">
              <a:lumMod val="20000"/>
              <a:lumOff val="80000"/>
            </a:schemeClr>
          </a:solidFill>
          <a:ln>
            <a:noFill/>
          </a:ln>
        </p:spPr>
        <p:txBody>
          <a:bodyPr wrap="square" rtlCol="0">
            <a:spAutoFit/>
          </a:bodyPr>
          <a:lstStyle/>
          <a:p>
            <a:r>
              <a:rPr lang="zh-TW" altLang="en-US" sz="3200" dirty="0" smtClean="0">
                <a:solidFill>
                  <a:schemeClr val="accent4">
                    <a:lumMod val="50000"/>
                  </a:schemeClr>
                </a:solidFill>
              </a:rPr>
              <a:t>餐廳</a:t>
            </a:r>
            <a:endParaRPr lang="zh-TW" altLang="en-US" sz="3200" dirty="0">
              <a:solidFill>
                <a:schemeClr val="accent4">
                  <a:lumMod val="50000"/>
                </a:schemeClr>
              </a:solidFill>
            </a:endParaRPr>
          </a:p>
        </p:txBody>
      </p:sp>
      <p:sp>
        <p:nvSpPr>
          <p:cNvPr id="13" name="文字方塊 12"/>
          <p:cNvSpPr txBox="1"/>
          <p:nvPr/>
        </p:nvSpPr>
        <p:spPr>
          <a:xfrm>
            <a:off x="3855631" y="3821289"/>
            <a:ext cx="1021169" cy="584775"/>
          </a:xfrm>
          <a:prstGeom prst="rect">
            <a:avLst/>
          </a:prstGeom>
          <a:solidFill>
            <a:srgbClr val="C8F0FC"/>
          </a:solidFill>
          <a:ln>
            <a:noFill/>
          </a:ln>
        </p:spPr>
        <p:txBody>
          <a:bodyPr wrap="square" rtlCol="0">
            <a:spAutoFit/>
          </a:bodyPr>
          <a:lstStyle/>
          <a:p>
            <a:r>
              <a:rPr lang="zh-TW" altLang="en-US" sz="3200" dirty="0" smtClean="0">
                <a:solidFill>
                  <a:schemeClr val="accent4">
                    <a:lumMod val="50000"/>
                  </a:schemeClr>
                </a:solidFill>
              </a:rPr>
              <a:t>公園</a:t>
            </a:r>
            <a:endParaRPr lang="zh-TW" altLang="en-US" sz="3200" dirty="0">
              <a:solidFill>
                <a:schemeClr val="accent4">
                  <a:lumMod val="50000"/>
                </a:schemeClr>
              </a:solidFill>
            </a:endParaRPr>
          </a:p>
        </p:txBody>
      </p:sp>
    </p:spTree>
    <p:extLst>
      <p:ext uri="{BB962C8B-B14F-4D97-AF65-F5344CB8AC3E}">
        <p14:creationId xmlns:p14="http://schemas.microsoft.com/office/powerpoint/2010/main" val="31683930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47673" y="486508"/>
            <a:ext cx="1467989" cy="761023"/>
          </a:xfrm>
        </p:spPr>
        <p:txBody>
          <a:bodyPr/>
          <a:lstStyle/>
          <a:p>
            <a:r>
              <a:rPr lang="zh-TW" altLang="en-US" u="sng" dirty="0" smtClean="0"/>
              <a:t>連結</a:t>
            </a:r>
            <a:r>
              <a:rPr lang="en-US" altLang="zh-TW" u="sng" dirty="0" smtClean="0"/>
              <a:t>:</a:t>
            </a:r>
            <a:endParaRPr lang="zh-TW" altLang="en-US" u="sng" dirty="0"/>
          </a:p>
        </p:txBody>
      </p:sp>
      <p:pic>
        <p:nvPicPr>
          <p:cNvPr id="4" name="圖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3" y="1174322"/>
            <a:ext cx="9425353" cy="5301761"/>
          </a:xfrm>
          <a:prstGeom prst="rect">
            <a:avLst/>
          </a:prstGeom>
        </p:spPr>
      </p:pic>
    </p:spTree>
    <p:extLst>
      <p:ext uri="{BB962C8B-B14F-4D97-AF65-F5344CB8AC3E}">
        <p14:creationId xmlns:p14="http://schemas.microsoft.com/office/powerpoint/2010/main" val="73658684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sz="2667" b="1" dirty="0">
                <a:latin typeface="微軟正黑體" pitchFamily="34" charset="-120"/>
                <a:ea typeface="微軟正黑體" pitchFamily="34" charset="-120"/>
              </a:rPr>
              <a:t>單純貝氏</a:t>
            </a:r>
            <a:endParaRPr lang="zh-TW" altLang="en-US" sz="2667" dirty="0"/>
          </a:p>
        </p:txBody>
      </p:sp>
      <p:sp>
        <p:nvSpPr>
          <p:cNvPr id="3" name="內容版面配置區 2"/>
          <p:cNvSpPr>
            <a:spLocks noGrp="1"/>
          </p:cNvSpPr>
          <p:nvPr>
            <p:ph idx="1"/>
          </p:nvPr>
        </p:nvSpPr>
        <p:spPr>
          <a:xfrm>
            <a:off x="609600" y="1028734"/>
            <a:ext cx="10972800" cy="5097431"/>
          </a:xfrm>
        </p:spPr>
        <p:txBody>
          <a:bodyPr>
            <a:normAutofit/>
          </a:bodyPr>
          <a:lstStyle/>
          <a:p>
            <a:r>
              <a:rPr lang="zh-TW" altLang="en-US" sz="2133" dirty="0">
                <a:latin typeface="微軟正黑體" pitchFamily="34" charset="-120"/>
                <a:ea typeface="微軟正黑體" pitchFamily="34" charset="-120"/>
              </a:rPr>
              <a:t>將觀察特徵值轉成向量</a:t>
            </a:r>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endParaRPr lang="en-US" altLang="zh-TW" sz="2133" dirty="0">
              <a:latin typeface="微軟正黑體" pitchFamily="34" charset="-120"/>
              <a:ea typeface="微軟正黑體" pitchFamily="34" charset="-120"/>
            </a:endParaRPr>
          </a:p>
          <a:p>
            <a:r>
              <a:rPr lang="zh-TW" altLang="en-US" sz="2133" dirty="0">
                <a:latin typeface="微軟正黑體" pitchFamily="34" charset="-120"/>
                <a:ea typeface="微軟正黑體" pitchFamily="34" charset="-120"/>
              </a:rPr>
              <a:t>計算事物是屬於某個分類的機率</a:t>
            </a:r>
            <a:endParaRPr lang="en-US" altLang="zh-TW" sz="2133" dirty="0">
              <a:latin typeface="微軟正黑體" pitchFamily="34" charset="-120"/>
              <a:ea typeface="微軟正黑體" pitchFamily="34" charset="-120"/>
            </a:endParaRPr>
          </a:p>
          <a:p>
            <a:pPr marL="0" indent="0">
              <a:buNone/>
            </a:pPr>
            <a:endParaRPr lang="en-US" altLang="zh-TW" sz="3200" dirty="0">
              <a:latin typeface="微軟正黑體" pitchFamily="34" charset="-120"/>
              <a:ea typeface="微軟正黑體" pitchFamily="34" charset="-120"/>
            </a:endParaRPr>
          </a:p>
        </p:txBody>
      </p:sp>
      <p:sp>
        <p:nvSpPr>
          <p:cNvPr id="21" name="Rectangle 18"/>
          <p:cNvSpPr>
            <a:spLocks noChangeArrowheads="1"/>
          </p:cNvSpPr>
          <p:nvPr/>
        </p:nvSpPr>
        <p:spPr bwMode="auto">
          <a:xfrm>
            <a:off x="0" y="588090"/>
            <a:ext cx="27507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zh-TW" sz="800" dirty="0">
                <a:latin typeface="Arial" panose="020B0604020202020204" pitchFamily="34" charset="0"/>
              </a:rPr>
              <a:t> </a:t>
            </a:r>
            <a:endParaRPr lang="en-US" altLang="zh-TW" sz="2400" dirty="0">
              <a:latin typeface="Arial" panose="020B0604020202020204" pitchFamily="34" charset="0"/>
            </a:endParaRPr>
          </a:p>
        </p:txBody>
      </p:sp>
      <p:pic>
        <p:nvPicPr>
          <p:cNvPr id="7" name="圖片 6"/>
          <p:cNvPicPr>
            <a:picLocks noChangeAspect="1"/>
          </p:cNvPicPr>
          <p:nvPr/>
        </p:nvPicPr>
        <p:blipFill>
          <a:blip r:embed="rId2"/>
          <a:stretch>
            <a:fillRect/>
          </a:stretch>
        </p:blipFill>
        <p:spPr>
          <a:xfrm>
            <a:off x="786768" y="1508787"/>
            <a:ext cx="6857389" cy="2358132"/>
          </a:xfrm>
          <a:prstGeom prst="rect">
            <a:avLst/>
          </a:prstGeom>
        </p:spPr>
      </p:pic>
      <p:pic>
        <p:nvPicPr>
          <p:cNvPr id="8" name="圖片 7"/>
          <p:cNvPicPr>
            <a:picLocks noChangeAspect="1"/>
          </p:cNvPicPr>
          <p:nvPr/>
        </p:nvPicPr>
        <p:blipFill>
          <a:blip r:embed="rId3"/>
          <a:stretch>
            <a:fillRect/>
          </a:stretch>
        </p:blipFill>
        <p:spPr>
          <a:xfrm>
            <a:off x="5135894" y="3977213"/>
            <a:ext cx="4387321" cy="2755512"/>
          </a:xfrm>
          <a:prstGeom prst="rect">
            <a:avLst/>
          </a:prstGeom>
        </p:spPr>
      </p:pic>
      <p:sp>
        <p:nvSpPr>
          <p:cNvPr id="4" name="矩形圖說文字 3"/>
          <p:cNvSpPr/>
          <p:nvPr/>
        </p:nvSpPr>
        <p:spPr>
          <a:xfrm>
            <a:off x="6025031" y="422173"/>
            <a:ext cx="5959628" cy="1771486"/>
          </a:xfrm>
          <a:prstGeom prst="wedgeRectCallout">
            <a:avLst>
              <a:gd name="adj1" fmla="val -40750"/>
              <a:gd name="adj2" fmla="val 80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stretch>
            <a:fillRect/>
          </a:stretch>
        </p:blipFill>
        <p:spPr>
          <a:xfrm>
            <a:off x="6119447" y="486003"/>
            <a:ext cx="5758962" cy="1626435"/>
          </a:xfrm>
          <a:prstGeom prst="rect">
            <a:avLst/>
          </a:prstGeom>
        </p:spPr>
      </p:pic>
    </p:spTree>
    <p:extLst>
      <p:ext uri="{BB962C8B-B14F-4D97-AF65-F5344CB8AC3E}">
        <p14:creationId xmlns:p14="http://schemas.microsoft.com/office/powerpoint/2010/main" val="421941476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sz="2667" b="1" dirty="0">
                <a:latin typeface="微軟正黑體" pitchFamily="34" charset="-120"/>
                <a:ea typeface="微軟正黑體" pitchFamily="34" charset="-120"/>
              </a:rPr>
              <a:t>單純貝氏</a:t>
            </a:r>
            <a:endParaRPr lang="zh-TW" altLang="en-US" sz="2667" dirty="0"/>
          </a:p>
        </p:txBody>
      </p:sp>
      <p:sp>
        <p:nvSpPr>
          <p:cNvPr id="3" name="內容版面配置區 2"/>
          <p:cNvSpPr>
            <a:spLocks noGrp="1"/>
          </p:cNvSpPr>
          <p:nvPr>
            <p:ph idx="1"/>
          </p:nvPr>
        </p:nvSpPr>
        <p:spPr>
          <a:xfrm>
            <a:off x="609600" y="932724"/>
            <a:ext cx="10972800" cy="5193441"/>
          </a:xfrm>
        </p:spPr>
        <p:txBody>
          <a:bodyPr/>
          <a:lstStyle/>
          <a:p>
            <a:r>
              <a:rPr lang="zh-TW" altLang="en-US" sz="2133" dirty="0"/>
              <a:t>測試集內含</a:t>
            </a:r>
            <a:r>
              <a:rPr lang="zh-TW" altLang="en-US" sz="2133" dirty="0" smtClean="0"/>
              <a:t>有  餐廳     及   公園    的</a:t>
            </a:r>
            <a:r>
              <a:rPr lang="zh-TW" altLang="en-US" sz="2133" dirty="0"/>
              <a:t>文本</a:t>
            </a:r>
            <a:endParaRPr lang="en-US" altLang="zh-TW" sz="2133" dirty="0"/>
          </a:p>
          <a:p>
            <a:pPr marL="0" indent="0">
              <a:buNone/>
            </a:pPr>
            <a:endParaRPr lang="en-US" altLang="zh-TW" sz="2133" dirty="0"/>
          </a:p>
          <a:p>
            <a:pPr marL="0" indent="0">
              <a:buNone/>
            </a:pPr>
            <a:endParaRPr lang="en-US" altLang="zh-TW" sz="2133" dirty="0"/>
          </a:p>
          <a:p>
            <a:pPr marL="0" indent="0">
              <a:buNone/>
            </a:pPr>
            <a:endParaRPr lang="en-US" altLang="zh-TW" sz="2133" dirty="0"/>
          </a:p>
          <a:p>
            <a:pPr marL="0" indent="0">
              <a:buNone/>
            </a:pPr>
            <a:endParaRPr lang="en-US" altLang="zh-TW" sz="2133" dirty="0"/>
          </a:p>
          <a:p>
            <a:pPr marL="0" indent="0">
              <a:buNone/>
            </a:pPr>
            <a:endParaRPr lang="en-US" altLang="zh-TW" sz="2133" dirty="0"/>
          </a:p>
          <a:p>
            <a:pPr marL="0" indent="0">
              <a:buNone/>
            </a:pPr>
            <a:endParaRPr lang="en-US" altLang="zh-TW" sz="2133" dirty="0"/>
          </a:p>
          <a:p>
            <a:r>
              <a:rPr lang="zh-TW" altLang="en-US" sz="2133" dirty="0"/>
              <a:t>測試集</a:t>
            </a:r>
            <a:r>
              <a:rPr lang="zh-TW" altLang="en-US" sz="2133" dirty="0" smtClean="0"/>
              <a:t>僅有   餐廳   文</a:t>
            </a:r>
            <a:r>
              <a:rPr lang="zh-TW" altLang="en-US" sz="2133" dirty="0"/>
              <a:t>本</a:t>
            </a:r>
          </a:p>
          <a:p>
            <a:endParaRPr lang="zh-TW" altLang="en-US" dirty="0"/>
          </a:p>
        </p:txBody>
      </p:sp>
      <p:pic>
        <p:nvPicPr>
          <p:cNvPr id="4" name="圖片 3"/>
          <p:cNvPicPr>
            <a:picLocks noChangeAspect="1"/>
          </p:cNvPicPr>
          <p:nvPr/>
        </p:nvPicPr>
        <p:blipFill>
          <a:blip r:embed="rId2"/>
          <a:stretch>
            <a:fillRect/>
          </a:stretch>
        </p:blipFill>
        <p:spPr>
          <a:xfrm>
            <a:off x="1047750" y="4451145"/>
            <a:ext cx="10096500" cy="2268736"/>
          </a:xfrm>
          <a:prstGeom prst="rect">
            <a:avLst/>
          </a:prstGeom>
        </p:spPr>
      </p:pic>
      <p:pic>
        <p:nvPicPr>
          <p:cNvPr id="5" name="圖片 4"/>
          <p:cNvPicPr>
            <a:picLocks noChangeAspect="1"/>
          </p:cNvPicPr>
          <p:nvPr/>
        </p:nvPicPr>
        <p:blipFill>
          <a:blip r:embed="rId3"/>
          <a:stretch>
            <a:fillRect/>
          </a:stretch>
        </p:blipFill>
        <p:spPr>
          <a:xfrm>
            <a:off x="1186831" y="1371767"/>
            <a:ext cx="9969500" cy="2112235"/>
          </a:xfrm>
          <a:prstGeom prst="rect">
            <a:avLst/>
          </a:prstGeom>
        </p:spPr>
      </p:pic>
      <p:sp>
        <p:nvSpPr>
          <p:cNvPr id="6" name="矩形 5"/>
          <p:cNvSpPr/>
          <p:nvPr/>
        </p:nvSpPr>
        <p:spPr>
          <a:xfrm>
            <a:off x="10128448" y="1316453"/>
            <a:ext cx="1027883" cy="1920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7" name="矩形 6"/>
          <p:cNvSpPr/>
          <p:nvPr/>
        </p:nvSpPr>
        <p:spPr>
          <a:xfrm>
            <a:off x="1209411" y="3140811"/>
            <a:ext cx="2582332" cy="3431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8" name="矩形 7"/>
          <p:cNvSpPr/>
          <p:nvPr/>
        </p:nvSpPr>
        <p:spPr>
          <a:xfrm>
            <a:off x="1047750" y="6371358"/>
            <a:ext cx="2582332" cy="34852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9" name="矩形 8"/>
          <p:cNvSpPr/>
          <p:nvPr/>
        </p:nvSpPr>
        <p:spPr>
          <a:xfrm>
            <a:off x="10091962" y="4427786"/>
            <a:ext cx="1052288" cy="194357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文字方塊 9"/>
          <p:cNvSpPr txBox="1"/>
          <p:nvPr/>
        </p:nvSpPr>
        <p:spPr>
          <a:xfrm>
            <a:off x="2778898" y="889455"/>
            <a:ext cx="851184" cy="461665"/>
          </a:xfrm>
          <a:prstGeom prst="rect">
            <a:avLst/>
          </a:prstGeom>
          <a:solidFill>
            <a:schemeClr val="accent5">
              <a:lumMod val="20000"/>
              <a:lumOff val="80000"/>
            </a:schemeClr>
          </a:solidFill>
          <a:ln>
            <a:noFill/>
          </a:ln>
        </p:spPr>
        <p:txBody>
          <a:bodyPr wrap="square" rtlCol="0">
            <a:spAutoFit/>
          </a:bodyPr>
          <a:lstStyle/>
          <a:p>
            <a:r>
              <a:rPr lang="zh-TW" altLang="en-US" sz="2400" dirty="0" smtClean="0">
                <a:solidFill>
                  <a:schemeClr val="accent4">
                    <a:lumMod val="50000"/>
                  </a:schemeClr>
                </a:solidFill>
              </a:rPr>
              <a:t>餐廳</a:t>
            </a:r>
            <a:endParaRPr lang="zh-TW" altLang="en-US" sz="2400" dirty="0">
              <a:solidFill>
                <a:schemeClr val="accent4">
                  <a:lumMod val="50000"/>
                </a:schemeClr>
              </a:solidFill>
            </a:endParaRPr>
          </a:p>
        </p:txBody>
      </p:sp>
      <p:sp>
        <p:nvSpPr>
          <p:cNvPr id="11" name="文字方塊 10"/>
          <p:cNvSpPr txBox="1"/>
          <p:nvPr/>
        </p:nvSpPr>
        <p:spPr>
          <a:xfrm>
            <a:off x="2505706" y="3989480"/>
            <a:ext cx="851184" cy="461665"/>
          </a:xfrm>
          <a:prstGeom prst="rect">
            <a:avLst/>
          </a:prstGeom>
          <a:solidFill>
            <a:schemeClr val="accent5">
              <a:lumMod val="20000"/>
              <a:lumOff val="80000"/>
            </a:schemeClr>
          </a:solidFill>
          <a:ln>
            <a:noFill/>
          </a:ln>
        </p:spPr>
        <p:txBody>
          <a:bodyPr wrap="square" rtlCol="0">
            <a:spAutoFit/>
          </a:bodyPr>
          <a:lstStyle/>
          <a:p>
            <a:r>
              <a:rPr lang="zh-TW" altLang="en-US" sz="2400" dirty="0" smtClean="0">
                <a:solidFill>
                  <a:schemeClr val="accent4">
                    <a:lumMod val="50000"/>
                  </a:schemeClr>
                </a:solidFill>
              </a:rPr>
              <a:t>餐廳</a:t>
            </a:r>
            <a:endParaRPr lang="zh-TW" altLang="en-US" sz="2400" dirty="0">
              <a:solidFill>
                <a:schemeClr val="accent4">
                  <a:lumMod val="50000"/>
                </a:schemeClr>
              </a:solidFill>
            </a:endParaRPr>
          </a:p>
        </p:txBody>
      </p:sp>
      <p:sp>
        <p:nvSpPr>
          <p:cNvPr id="12" name="文字方塊 11"/>
          <p:cNvSpPr txBox="1"/>
          <p:nvPr/>
        </p:nvSpPr>
        <p:spPr>
          <a:xfrm>
            <a:off x="4206545" y="891237"/>
            <a:ext cx="839461" cy="461665"/>
          </a:xfrm>
          <a:prstGeom prst="rect">
            <a:avLst/>
          </a:prstGeom>
          <a:solidFill>
            <a:srgbClr val="C8F0FC"/>
          </a:solidFill>
          <a:ln>
            <a:noFill/>
          </a:ln>
        </p:spPr>
        <p:txBody>
          <a:bodyPr wrap="square" rtlCol="0">
            <a:spAutoFit/>
          </a:bodyPr>
          <a:lstStyle/>
          <a:p>
            <a:r>
              <a:rPr lang="zh-TW" altLang="en-US" sz="2400" dirty="0" smtClean="0">
                <a:solidFill>
                  <a:schemeClr val="accent4">
                    <a:lumMod val="50000"/>
                  </a:schemeClr>
                </a:solidFill>
              </a:rPr>
              <a:t>公園   </a:t>
            </a:r>
            <a:endParaRPr lang="zh-TW" altLang="en-US" sz="2400" dirty="0">
              <a:solidFill>
                <a:schemeClr val="accent4">
                  <a:lumMod val="50000"/>
                </a:schemeClr>
              </a:solidFill>
            </a:endParaRPr>
          </a:p>
        </p:txBody>
      </p:sp>
    </p:spTree>
    <p:extLst>
      <p:ext uri="{BB962C8B-B14F-4D97-AF65-F5344CB8AC3E}">
        <p14:creationId xmlns:p14="http://schemas.microsoft.com/office/powerpoint/2010/main" val="399884719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sz="2667" b="1" dirty="0">
                <a:latin typeface="微軟正黑體" panose="020B0604030504040204" pitchFamily="34" charset="-120"/>
                <a:ea typeface="微軟正黑體" panose="020B0604030504040204" pitchFamily="34" charset="-120"/>
              </a:rPr>
              <a:t>K-means </a:t>
            </a:r>
            <a:r>
              <a:rPr lang="zh-TW" altLang="en-US" sz="2667" b="1" dirty="0">
                <a:latin typeface="微軟正黑體" panose="020B0604030504040204" pitchFamily="34" charset="-120"/>
                <a:ea typeface="微軟正黑體" panose="020B0604030504040204" pitchFamily="34" charset="-120"/>
              </a:rPr>
              <a:t>集群分析</a:t>
            </a:r>
            <a:endParaRPr lang="zh-TW" altLang="en-US" sz="2667" dirty="0"/>
          </a:p>
        </p:txBody>
      </p:sp>
      <p:pic>
        <p:nvPicPr>
          <p:cNvPr id="4" name="內容版面配置區 3"/>
          <p:cNvPicPr>
            <a:picLocks noGrp="1" noChangeAspect="1"/>
          </p:cNvPicPr>
          <p:nvPr>
            <p:ph idx="1"/>
          </p:nvPr>
        </p:nvPicPr>
        <p:blipFill>
          <a:blip r:embed="rId2"/>
          <a:stretch>
            <a:fillRect/>
          </a:stretch>
        </p:blipFill>
        <p:spPr>
          <a:xfrm>
            <a:off x="5077867" y="3689505"/>
            <a:ext cx="3010163" cy="2970623"/>
          </a:xfrm>
          <a:prstGeom prst="rect">
            <a:avLst/>
          </a:prstGeom>
        </p:spPr>
      </p:pic>
      <p:grpSp>
        <p:nvGrpSpPr>
          <p:cNvPr id="11" name="群組 10"/>
          <p:cNvGrpSpPr/>
          <p:nvPr/>
        </p:nvGrpSpPr>
        <p:grpSpPr>
          <a:xfrm>
            <a:off x="7248129" y="393578"/>
            <a:ext cx="4519889" cy="2971175"/>
            <a:chOff x="5436096" y="295183"/>
            <a:chExt cx="3389917" cy="2228381"/>
          </a:xfrm>
        </p:grpSpPr>
        <p:pic>
          <p:nvPicPr>
            <p:cNvPr id="5" name="圖片 4"/>
            <p:cNvPicPr>
              <a:picLocks noChangeAspect="1"/>
            </p:cNvPicPr>
            <p:nvPr/>
          </p:nvPicPr>
          <p:blipFill>
            <a:blip r:embed="rId2"/>
            <a:stretch>
              <a:fillRect/>
            </a:stretch>
          </p:blipFill>
          <p:spPr>
            <a:xfrm>
              <a:off x="5436096" y="295183"/>
              <a:ext cx="3389917" cy="2228381"/>
            </a:xfrm>
            <a:prstGeom prst="rect">
              <a:avLst/>
            </a:prstGeom>
          </p:spPr>
        </p:pic>
        <p:sp>
          <p:nvSpPr>
            <p:cNvPr id="6" name="橢圓 5"/>
            <p:cNvSpPr/>
            <p:nvPr/>
          </p:nvSpPr>
          <p:spPr>
            <a:xfrm>
              <a:off x="6660232" y="445417"/>
              <a:ext cx="576064" cy="1242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pic>
        <p:nvPicPr>
          <p:cNvPr id="7" name="圖片 6"/>
          <p:cNvPicPr>
            <a:picLocks noChangeAspect="1"/>
          </p:cNvPicPr>
          <p:nvPr/>
        </p:nvPicPr>
        <p:blipFill>
          <a:blip r:embed="rId2"/>
          <a:stretch>
            <a:fillRect/>
          </a:stretch>
        </p:blipFill>
        <p:spPr>
          <a:xfrm>
            <a:off x="249201" y="2009815"/>
            <a:ext cx="3861539" cy="2920199"/>
          </a:xfrm>
          <a:prstGeom prst="rect">
            <a:avLst/>
          </a:prstGeom>
        </p:spPr>
      </p:pic>
      <p:sp>
        <p:nvSpPr>
          <p:cNvPr id="8" name="向右箭號 7"/>
          <p:cNvSpPr/>
          <p:nvPr/>
        </p:nvSpPr>
        <p:spPr>
          <a:xfrm rot="19992402">
            <a:off x="4255748" y="2408560"/>
            <a:ext cx="773576" cy="672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9" name="向右箭號 8"/>
          <p:cNvSpPr/>
          <p:nvPr/>
        </p:nvSpPr>
        <p:spPr>
          <a:xfrm rot="1200027">
            <a:off x="4255748" y="3829057"/>
            <a:ext cx="773576" cy="672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文字方塊 9"/>
          <p:cNvSpPr txBox="1"/>
          <p:nvPr/>
        </p:nvSpPr>
        <p:spPr>
          <a:xfrm>
            <a:off x="6237565" y="1552355"/>
            <a:ext cx="503548" cy="2062103"/>
          </a:xfrm>
          <a:prstGeom prst="rect">
            <a:avLst/>
          </a:prstGeom>
          <a:noFill/>
        </p:spPr>
        <p:txBody>
          <a:bodyPr wrap="square" rtlCol="0">
            <a:spAutoFit/>
          </a:bodyPr>
          <a:lstStyle/>
          <a:p>
            <a:r>
              <a:rPr lang="en-US" altLang="zh-TW" sz="12800" b="1" dirty="0">
                <a:solidFill>
                  <a:srgbClr val="FF0000"/>
                </a:solidFill>
              </a:rPr>
              <a:t>?</a:t>
            </a:r>
            <a:endParaRPr lang="zh-TW" altLang="en-US" sz="12800" b="1" dirty="0">
              <a:solidFill>
                <a:srgbClr val="FF0000"/>
              </a:solidFill>
            </a:endParaRPr>
          </a:p>
        </p:txBody>
      </p:sp>
      <p:grpSp>
        <p:nvGrpSpPr>
          <p:cNvPr id="26" name="群組 25"/>
          <p:cNvGrpSpPr/>
          <p:nvPr/>
        </p:nvGrpSpPr>
        <p:grpSpPr>
          <a:xfrm>
            <a:off x="5588427" y="3961752"/>
            <a:ext cx="2074803" cy="2173945"/>
            <a:chOff x="4189812" y="2921351"/>
            <a:chExt cx="1556102" cy="1630459"/>
          </a:xfrm>
        </p:grpSpPr>
        <p:sp>
          <p:nvSpPr>
            <p:cNvPr id="13" name="橢圓 12"/>
            <p:cNvSpPr/>
            <p:nvPr/>
          </p:nvSpPr>
          <p:spPr>
            <a:xfrm>
              <a:off x="4189812" y="3299923"/>
              <a:ext cx="563673" cy="7200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25" name="群組 24"/>
            <p:cNvGrpSpPr/>
            <p:nvPr/>
          </p:nvGrpSpPr>
          <p:grpSpPr>
            <a:xfrm>
              <a:off x="4600964" y="2921351"/>
              <a:ext cx="1144950" cy="1630459"/>
              <a:chOff x="4600964" y="2921351"/>
              <a:chExt cx="1144950" cy="1630459"/>
            </a:xfrm>
          </p:grpSpPr>
          <p:sp>
            <p:nvSpPr>
              <p:cNvPr id="15" name="橢圓 14"/>
              <p:cNvSpPr/>
              <p:nvPr/>
            </p:nvSpPr>
            <p:spPr>
              <a:xfrm>
                <a:off x="4600964" y="2921351"/>
                <a:ext cx="349759" cy="37857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4" name="群組 13"/>
              <p:cNvGrpSpPr/>
              <p:nvPr/>
            </p:nvGrpSpPr>
            <p:grpSpPr>
              <a:xfrm>
                <a:off x="4942497" y="3062010"/>
                <a:ext cx="803417" cy="1489800"/>
                <a:chOff x="4942497" y="3062010"/>
                <a:chExt cx="803417" cy="1489800"/>
              </a:xfrm>
            </p:grpSpPr>
            <p:sp>
              <p:nvSpPr>
                <p:cNvPr id="16" name="橢圓 15"/>
                <p:cNvSpPr/>
                <p:nvPr/>
              </p:nvSpPr>
              <p:spPr>
                <a:xfrm>
                  <a:off x="4942497" y="3062010"/>
                  <a:ext cx="508755" cy="6990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7" name="橢圓 16"/>
                <p:cNvSpPr/>
                <p:nvPr/>
              </p:nvSpPr>
              <p:spPr>
                <a:xfrm>
                  <a:off x="5098296" y="3921707"/>
                  <a:ext cx="647618" cy="63010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grpSp>
      </p:grpSp>
      <p:sp>
        <p:nvSpPr>
          <p:cNvPr id="18" name="文字方塊 17"/>
          <p:cNvSpPr txBox="1"/>
          <p:nvPr/>
        </p:nvSpPr>
        <p:spPr>
          <a:xfrm>
            <a:off x="8024307" y="4437572"/>
            <a:ext cx="2414059"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分幾群</a:t>
            </a:r>
          </a:p>
        </p:txBody>
      </p:sp>
      <p:sp>
        <p:nvSpPr>
          <p:cNvPr id="19" name="文字方塊 18"/>
          <p:cNvSpPr txBox="1"/>
          <p:nvPr/>
        </p:nvSpPr>
        <p:spPr>
          <a:xfrm>
            <a:off x="5185168" y="2277694"/>
            <a:ext cx="2414059"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怎麼分</a:t>
            </a:r>
          </a:p>
        </p:txBody>
      </p:sp>
      <p:grpSp>
        <p:nvGrpSpPr>
          <p:cNvPr id="3" name="群組 2"/>
          <p:cNvGrpSpPr/>
          <p:nvPr/>
        </p:nvGrpSpPr>
        <p:grpSpPr>
          <a:xfrm>
            <a:off x="9231337" y="3645235"/>
            <a:ext cx="2821521" cy="2970623"/>
            <a:chOff x="7040918" y="2648701"/>
            <a:chExt cx="2027138" cy="2227967"/>
          </a:xfrm>
        </p:grpSpPr>
        <p:pic>
          <p:nvPicPr>
            <p:cNvPr id="20" name="內容版面配置區 3"/>
            <p:cNvPicPr>
              <a:picLocks noChangeAspect="1"/>
            </p:cNvPicPr>
            <p:nvPr/>
          </p:nvPicPr>
          <p:blipFill>
            <a:blip r:embed="rId2"/>
            <a:stretch>
              <a:fillRect/>
            </a:stretch>
          </p:blipFill>
          <p:spPr>
            <a:xfrm>
              <a:off x="7040918" y="2648701"/>
              <a:ext cx="2027138" cy="2227967"/>
            </a:xfrm>
            <a:prstGeom prst="rect">
              <a:avLst/>
            </a:prstGeom>
          </p:spPr>
        </p:pic>
        <p:sp>
          <p:nvSpPr>
            <p:cNvPr id="21" name="橢圓 20"/>
            <p:cNvSpPr/>
            <p:nvPr/>
          </p:nvSpPr>
          <p:spPr>
            <a:xfrm>
              <a:off x="7413115" y="2784612"/>
              <a:ext cx="1117401" cy="1126742"/>
            </a:xfrm>
            <a:prstGeom prst="ellipse">
              <a:avLst/>
            </a:prstGeom>
            <a:noFill/>
            <a:ln>
              <a:solidFill>
                <a:srgbClr val="59A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橢圓 21"/>
            <p:cNvSpPr/>
            <p:nvPr/>
          </p:nvSpPr>
          <p:spPr>
            <a:xfrm>
              <a:off x="8172400" y="3795887"/>
              <a:ext cx="636238" cy="654301"/>
            </a:xfrm>
            <a:prstGeom prst="ellipse">
              <a:avLst/>
            </a:prstGeom>
            <a:noFill/>
            <a:ln>
              <a:solidFill>
                <a:srgbClr val="59A1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sp>
        <p:nvSpPr>
          <p:cNvPr id="24" name="文字方塊 23"/>
          <p:cNvSpPr txBox="1"/>
          <p:nvPr/>
        </p:nvSpPr>
        <p:spPr>
          <a:xfrm>
            <a:off x="8151753" y="4494695"/>
            <a:ext cx="503548" cy="2062103"/>
          </a:xfrm>
          <a:prstGeom prst="rect">
            <a:avLst/>
          </a:prstGeom>
          <a:noFill/>
        </p:spPr>
        <p:txBody>
          <a:bodyPr wrap="square" rtlCol="0">
            <a:spAutoFit/>
          </a:bodyPr>
          <a:lstStyle/>
          <a:p>
            <a:r>
              <a:rPr lang="en-US" altLang="zh-TW" sz="12800" b="1" dirty="0">
                <a:solidFill>
                  <a:srgbClr val="FF0000"/>
                </a:solidFill>
              </a:rPr>
              <a:t>?</a:t>
            </a:r>
            <a:endParaRPr lang="zh-TW" altLang="en-US" sz="12800" b="1" dirty="0">
              <a:solidFill>
                <a:srgbClr val="FF0000"/>
              </a:solidFill>
            </a:endParaRPr>
          </a:p>
        </p:txBody>
      </p:sp>
    </p:spTree>
    <p:extLst>
      <p:ext uri="{BB962C8B-B14F-4D97-AF65-F5344CB8AC3E}">
        <p14:creationId xmlns:p14="http://schemas.microsoft.com/office/powerpoint/2010/main" val="257201688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sz="2667" b="1" dirty="0">
                <a:latin typeface="微軟正黑體" panose="020B0604030504040204" pitchFamily="34" charset="-120"/>
                <a:ea typeface="微軟正黑體" panose="020B0604030504040204" pitchFamily="34" charset="-120"/>
              </a:rPr>
              <a:t>K-means </a:t>
            </a:r>
            <a:r>
              <a:rPr lang="zh-TW" altLang="en-US" sz="2667" b="1" dirty="0">
                <a:latin typeface="微軟正黑體" panose="020B0604030504040204" pitchFamily="34" charset="-120"/>
                <a:ea typeface="微軟正黑體" panose="020B0604030504040204" pitchFamily="34" charset="-120"/>
              </a:rPr>
              <a:t>集群分析</a:t>
            </a:r>
          </a:p>
        </p:txBody>
      </p:sp>
      <p:sp>
        <p:nvSpPr>
          <p:cNvPr id="3" name="文字版面配置區 2"/>
          <p:cNvSpPr>
            <a:spLocks noGrp="1"/>
          </p:cNvSpPr>
          <p:nvPr>
            <p:ph type="body" idx="1"/>
          </p:nvPr>
        </p:nvSpPr>
        <p:spPr/>
        <p:txBody>
          <a:bodyPr/>
          <a:lstStyle/>
          <a:p>
            <a:endParaRPr lang="zh-TW" altLang="en-US" dirty="0"/>
          </a:p>
        </p:txBody>
      </p:sp>
      <p:sp>
        <p:nvSpPr>
          <p:cNvPr id="4" name="內容版面配置區 3"/>
          <p:cNvSpPr>
            <a:spLocks noGrp="1"/>
          </p:cNvSpPr>
          <p:nvPr>
            <p:ph sz="half" idx="2"/>
          </p:nvPr>
        </p:nvSpPr>
        <p:spPr>
          <a:xfrm>
            <a:off x="623392" y="2180861"/>
            <a:ext cx="5386917" cy="3951288"/>
          </a:xfrm>
        </p:spPr>
        <p:txBody>
          <a:bodyPr>
            <a:normAutofit lnSpcReduction="10000"/>
          </a:bodyPr>
          <a:lstStyle/>
          <a:p>
            <a:r>
              <a:rPr lang="zh-TW" altLang="en-US" sz="2400" dirty="0">
                <a:latin typeface="微軟正黑體" panose="020B0604030504040204" pitchFamily="34" charset="-120"/>
                <a:ea typeface="微軟正黑體" panose="020B0604030504040204" pitchFamily="34" charset="-120"/>
              </a:rPr>
              <a:t>以資料特徵屬性相似度來做分群</a:t>
            </a:r>
            <a:endParaRPr lang="en-US" altLang="zh-TW" sz="2400" dirty="0">
              <a:latin typeface="微軟正黑體" panose="020B0604030504040204" pitchFamily="34" charset="-120"/>
              <a:ea typeface="微軟正黑體" panose="020B0604030504040204" pitchFamily="34" charset="-120"/>
            </a:endParaRPr>
          </a:p>
          <a:p>
            <a:pPr marL="0" indent="0">
              <a:buNone/>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Ex</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博物館、美術館、圖書館</a:t>
            </a:r>
            <a:r>
              <a:rPr lang="en-US" altLang="zh-TW" sz="2400" dirty="0">
                <a:latin typeface="微軟正黑體" panose="020B0604030504040204" pitchFamily="34" charset="-120"/>
                <a:ea typeface="微軟正黑體" panose="020B0604030504040204" pitchFamily="34" charset="-120"/>
              </a:rPr>
              <a:t>?</a:t>
            </a:r>
          </a:p>
          <a:p>
            <a:pPr marL="0" indent="0">
              <a:buNone/>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Ex</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爬山、自行車、圖書館</a:t>
            </a:r>
            <a:r>
              <a:rPr lang="en-US" altLang="zh-TW" sz="2400" dirty="0">
                <a:latin typeface="微軟正黑體" panose="020B0604030504040204" pitchFamily="34" charset="-120"/>
                <a:ea typeface="微軟正黑體" panose="020B0604030504040204" pitchFamily="34" charset="-120"/>
              </a:rPr>
              <a:t>?</a:t>
            </a:r>
          </a:p>
          <a:p>
            <a:pPr marL="0" indent="0">
              <a:buNone/>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E</a:t>
            </a:r>
            <a:r>
              <a:rPr lang="en-US" altLang="zh-TW" sz="2400" dirty="0" smtClean="0">
                <a:latin typeface="微軟正黑體" panose="020B0604030504040204" pitchFamily="34" charset="-120"/>
                <a:ea typeface="微軟正黑體" panose="020B0604030504040204" pitchFamily="34" charset="-120"/>
              </a:rPr>
              <a:t>x</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老街、自行車 、博物館 </a:t>
            </a:r>
            <a:r>
              <a:rPr lang="en-US" altLang="zh-TW" sz="2400" dirty="0">
                <a:latin typeface="微軟正黑體" panose="020B0604030504040204" pitchFamily="34" charset="-120"/>
                <a:ea typeface="微軟正黑體" panose="020B0604030504040204" pitchFamily="34" charset="-120"/>
              </a:rPr>
              <a:t>?</a:t>
            </a:r>
          </a:p>
          <a:p>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群與群間特徵屬性相異；                      群內之間特徵屬性相似</a:t>
            </a:r>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如何找出集群的中心點</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400" dirty="0">
                <a:latin typeface="微軟正黑體" panose="020B0604030504040204" pitchFamily="34" charset="-120"/>
                <a:ea typeface="微軟正黑體" panose="020B0604030504040204" pitchFamily="34" charset="-120"/>
                <a:sym typeface="Wingdings" panose="05000000000000000000" pitchFamily="2" charset="2"/>
              </a:rPr>
              <a:t>  分群</a:t>
            </a:r>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sz="2400" dirty="0">
              <a:latin typeface="微軟正黑體" panose="020B0604030504040204" pitchFamily="34" charset="-120"/>
              <a:ea typeface="微軟正黑體" panose="020B0604030504040204" pitchFamily="34" charset="-120"/>
            </a:endParaRPr>
          </a:p>
          <a:p>
            <a:pPr marL="0" indent="0">
              <a:buNone/>
            </a:pPr>
            <a:endParaRPr lang="zh-TW" altLang="en-US" sz="2667"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sz="quarter" idx="3"/>
          </p:nvPr>
        </p:nvSpPr>
        <p:spPr/>
        <p:txBody>
          <a:bodyPr/>
          <a:lstStyle/>
          <a:p>
            <a:endParaRPr lang="zh-TW" altLang="en-US" dirty="0"/>
          </a:p>
        </p:txBody>
      </p:sp>
      <p:sp>
        <p:nvSpPr>
          <p:cNvPr id="6" name="內容版面配置區 5"/>
          <p:cNvSpPr>
            <a:spLocks noGrp="1"/>
          </p:cNvSpPr>
          <p:nvPr>
            <p:ph sz="quarter" idx="4"/>
          </p:nvPr>
        </p:nvSpPr>
        <p:spPr/>
        <p:txBody>
          <a:bodyPr/>
          <a:lstStyle/>
          <a:p>
            <a:endParaRPr lang="en-US" altLang="zh-TW" dirty="0" smtClean="0"/>
          </a:p>
          <a:p>
            <a:endParaRPr lang="en-US" altLang="zh-TW" dirty="0" smtClean="0"/>
          </a:p>
        </p:txBody>
      </p:sp>
      <p:pic>
        <p:nvPicPr>
          <p:cNvPr id="13" name="圖片 12"/>
          <p:cNvPicPr>
            <a:picLocks noChangeAspect="1"/>
          </p:cNvPicPr>
          <p:nvPr/>
        </p:nvPicPr>
        <p:blipFill>
          <a:blip r:embed="rId2"/>
          <a:stretch>
            <a:fillRect/>
          </a:stretch>
        </p:blipFill>
        <p:spPr>
          <a:xfrm>
            <a:off x="6288022" y="2218915"/>
            <a:ext cx="5172292" cy="3606461"/>
          </a:xfrm>
          <a:prstGeom prst="rect">
            <a:avLst/>
          </a:prstGeom>
        </p:spPr>
      </p:pic>
    </p:spTree>
    <p:extLst>
      <p:ext uri="{BB962C8B-B14F-4D97-AF65-F5344CB8AC3E}">
        <p14:creationId xmlns:p14="http://schemas.microsoft.com/office/powerpoint/2010/main" val="118899034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3033" y="449631"/>
            <a:ext cx="3854528" cy="429524"/>
          </a:xfrm>
        </p:spPr>
        <p:txBody>
          <a:bodyPr/>
          <a:lstStyle/>
          <a:p>
            <a:r>
              <a:rPr lang="en-US" altLang="zh-TW" dirty="0" smtClean="0">
                <a:latin typeface="微軟正黑體" panose="020B0604030504040204" pitchFamily="34" charset="-120"/>
                <a:ea typeface="微軟正黑體" panose="020B0604030504040204" pitchFamily="34" charset="-120"/>
              </a:rPr>
              <a:t>K-means </a:t>
            </a:r>
            <a:r>
              <a:rPr lang="zh-TW" altLang="en-US" dirty="0" smtClean="0">
                <a:latin typeface="微軟正黑體" panose="020B0604030504040204" pitchFamily="34" charset="-120"/>
                <a:ea typeface="微軟正黑體" panose="020B0604030504040204" pitchFamily="34" charset="-120"/>
              </a:rPr>
              <a:t>集群分析</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文字版面配置區 3"/>
          <p:cNvSpPr>
            <a:spLocks noGrp="1"/>
          </p:cNvSpPr>
          <p:nvPr>
            <p:ph type="body" sz="half" idx="2"/>
          </p:nvPr>
        </p:nvSpPr>
        <p:spPr>
          <a:xfrm>
            <a:off x="483903" y="1247207"/>
            <a:ext cx="4276558" cy="4098516"/>
          </a:xfrm>
        </p:spPr>
        <p:txBody>
          <a:bodyPr>
            <a:normAutofit fontScale="77500" lnSpcReduction="20000"/>
          </a:bodyPr>
          <a:lstStyle/>
          <a:p>
            <a:r>
              <a:rPr lang="zh-TW" altLang="en-US" sz="2600" b="1" dirty="0" smtClean="0">
                <a:latin typeface="微軟正黑體" panose="020B0604030504040204" pitchFamily="34" charset="-120"/>
                <a:ea typeface="微軟正黑體" panose="020B0604030504040204" pitchFamily="34" charset="-120"/>
              </a:rPr>
              <a:t>分析步驟一 </a:t>
            </a:r>
            <a:r>
              <a:rPr lang="en-US" altLang="zh-TW" sz="2600" b="1" dirty="0" smtClean="0">
                <a:latin typeface="微軟正黑體" panose="020B0604030504040204" pitchFamily="34" charset="-120"/>
                <a:ea typeface="微軟正黑體" panose="020B0604030504040204" pitchFamily="34" charset="-120"/>
              </a:rPr>
              <a:t>:</a:t>
            </a:r>
            <a:r>
              <a:rPr lang="zh-TW" altLang="en-US" sz="2600" b="1" dirty="0" smtClean="0">
                <a:latin typeface="微軟正黑體" panose="020B0604030504040204" pitchFamily="34" charset="-120"/>
                <a:ea typeface="微軟正黑體" panose="020B0604030504040204" pitchFamily="34" charset="-120"/>
              </a:rPr>
              <a:t> </a:t>
            </a:r>
            <a:endParaRPr lang="en-US" altLang="zh-TW" sz="2600" b="1" dirty="0" smtClean="0">
              <a:latin typeface="微軟正黑體" panose="020B0604030504040204" pitchFamily="34" charset="-120"/>
              <a:ea typeface="微軟正黑體" panose="020B0604030504040204" pitchFamily="34" charset="-120"/>
            </a:endParaRPr>
          </a:p>
          <a:p>
            <a:r>
              <a:rPr lang="zh-TW" altLang="en-US" sz="2600" dirty="0" smtClean="0">
                <a:latin typeface="微軟正黑體" panose="020B0604030504040204" pitchFamily="34" charset="-120"/>
              </a:rPr>
              <a:t>• 為何</a:t>
            </a:r>
            <a:r>
              <a:rPr lang="zh-TW" altLang="en-US" sz="2600" dirty="0">
                <a:latin typeface="微軟正黑體" panose="020B0604030504040204" pitchFamily="34" charset="-120"/>
              </a:rPr>
              <a:t>而分群</a:t>
            </a:r>
            <a:r>
              <a:rPr lang="en-US" altLang="zh-TW" sz="2600" dirty="0">
                <a:latin typeface="微軟正黑體" panose="020B0604030504040204" pitchFamily="34" charset="-120"/>
              </a:rPr>
              <a:t>?</a:t>
            </a:r>
            <a:r>
              <a:rPr lang="zh-TW" altLang="en-US" sz="2600" dirty="0">
                <a:latin typeface="微軟正黑體" panose="020B0604030504040204" pitchFamily="34" charset="-120"/>
              </a:rPr>
              <a:t>具代表性特徵屬性</a:t>
            </a:r>
            <a:r>
              <a:rPr lang="en-US" altLang="zh-TW" sz="2600" dirty="0">
                <a:latin typeface="微軟正黑體" panose="020B0604030504040204" pitchFamily="34" charset="-120"/>
              </a:rPr>
              <a:t>?</a:t>
            </a:r>
          </a:p>
          <a:p>
            <a:endParaRPr lang="en-US" altLang="zh-TW" sz="2600" dirty="0" smtClean="0">
              <a:latin typeface="微軟正黑體" panose="020B0604030504040204" pitchFamily="34" charset="-120"/>
              <a:ea typeface="微軟正黑體" panose="020B0604030504040204" pitchFamily="34" charset="-120"/>
            </a:endParaRPr>
          </a:p>
          <a:p>
            <a:r>
              <a:rPr lang="zh-TW" altLang="en-US" sz="2600" dirty="0" smtClean="0">
                <a:latin typeface="微軟正黑體" panose="020B0604030504040204" pitchFamily="34" charset="-120"/>
                <a:ea typeface="微軟正黑體" panose="020B0604030504040204" pitchFamily="34" charset="-120"/>
              </a:rPr>
              <a:t>• </a:t>
            </a:r>
            <a:r>
              <a:rPr lang="zh-TW" altLang="en-US" sz="2600" dirty="0" smtClean="0">
                <a:latin typeface="微軟正黑體" panose="020B0604030504040204" pitchFamily="34" charset="-120"/>
              </a:rPr>
              <a:t>資料</a:t>
            </a:r>
            <a:r>
              <a:rPr lang="zh-TW" altLang="en-US" sz="2600" dirty="0">
                <a:latin typeface="微軟正黑體" panose="020B0604030504040204" pitchFamily="34" charset="-120"/>
              </a:rPr>
              <a:t>準備</a:t>
            </a:r>
            <a:endParaRPr lang="en-US" altLang="zh-TW" sz="2600" dirty="0">
              <a:latin typeface="微軟正黑體" panose="020B0604030504040204" pitchFamily="34" charset="-120"/>
            </a:endParaRPr>
          </a:p>
          <a:p>
            <a:r>
              <a:rPr lang="zh-TW" altLang="en-US" sz="2600" dirty="0">
                <a:latin typeface="微軟正黑體" panose="020B0604030504040204" pitchFamily="34" charset="-120"/>
              </a:rPr>
              <a:t>  </a:t>
            </a:r>
            <a:r>
              <a:rPr lang="zh-TW" altLang="en-US" sz="2600" dirty="0" smtClean="0">
                <a:latin typeface="微軟正黑體" panose="020B0604030504040204" pitchFamily="34" charset="-120"/>
              </a:rPr>
              <a:t> 經</a:t>
            </a:r>
            <a:r>
              <a:rPr lang="zh-TW" altLang="en-US" sz="2600" dirty="0">
                <a:latin typeface="微軟正黑體" panose="020B0604030504040204" pitchFamily="34" charset="-120"/>
              </a:rPr>
              <a:t>分詞處理後的資料</a:t>
            </a:r>
            <a:endParaRPr lang="en-US" altLang="zh-TW" sz="2600" dirty="0">
              <a:latin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endParaRPr lang="en-US" altLang="zh-TW" sz="2600" dirty="0">
              <a:latin typeface="微軟正黑體" panose="020B0604030504040204" pitchFamily="34" charset="-120"/>
              <a:ea typeface="微軟正黑體" panose="020B0604030504040204" pitchFamily="34" charset="-120"/>
            </a:endParaRPr>
          </a:p>
          <a:p>
            <a:r>
              <a:rPr lang="zh-TW" altLang="en-US" sz="2600" b="1" dirty="0">
                <a:latin typeface="微軟正黑體" panose="020B0604030504040204" pitchFamily="34" charset="-120"/>
                <a:ea typeface="微軟正黑體" panose="020B0604030504040204" pitchFamily="34" charset="-120"/>
              </a:rPr>
              <a:t>分析步驟二 </a:t>
            </a:r>
            <a:r>
              <a:rPr lang="en-US" altLang="zh-TW" sz="2600" b="1" dirty="0">
                <a:latin typeface="微軟正黑體" panose="020B0604030504040204" pitchFamily="34" charset="-120"/>
                <a:ea typeface="微軟正黑體" panose="020B0604030504040204" pitchFamily="34" charset="-120"/>
              </a:rPr>
              <a:t>:</a:t>
            </a:r>
          </a:p>
          <a:p>
            <a:r>
              <a:rPr lang="zh-TW" altLang="en-US" sz="2600" dirty="0" smtClean="0">
                <a:latin typeface="微軟正黑體" panose="020B0604030504040204" pitchFamily="34" charset="-120"/>
                <a:ea typeface="微軟正黑體" panose="020B0604030504040204" pitchFamily="34" charset="-120"/>
              </a:rPr>
              <a:t>•衡量相似度</a:t>
            </a:r>
            <a:r>
              <a:rPr lang="zh-TW" altLang="en-US" sz="2600" dirty="0" smtClean="0"/>
              <a:t>  </a:t>
            </a:r>
            <a:endParaRPr lang="en-US" altLang="zh-TW" sz="2600" dirty="0"/>
          </a:p>
          <a:p>
            <a:r>
              <a:rPr lang="zh-TW" altLang="en-US" sz="2600" dirty="0" smtClean="0"/>
              <a:t>  將</a:t>
            </a:r>
            <a:r>
              <a:rPr lang="zh-TW" altLang="en-US" sz="2600" dirty="0"/>
              <a:t>分詞文本轉化成向量的形式</a:t>
            </a:r>
            <a:endParaRPr lang="en-US" altLang="zh-CN" sz="2600" dirty="0"/>
          </a:p>
          <a:p>
            <a:r>
              <a:rPr lang="zh-TW" altLang="en-US" sz="2600" dirty="0">
                <a:latin typeface="微軟正黑體" panose="020B0604030504040204" pitchFamily="34" charset="-120"/>
                <a:ea typeface="微軟正黑體" panose="020B0604030504040204" pitchFamily="34" charset="-120"/>
              </a:rPr>
              <a:t>  </a:t>
            </a:r>
            <a:r>
              <a:rPr lang="zh-TW" altLang="en-US" sz="2600" dirty="0" smtClean="0">
                <a:latin typeface="微軟正黑體" panose="020B0604030504040204" pitchFamily="34" charset="-120"/>
                <a:ea typeface="微軟正黑體" panose="020B0604030504040204" pitchFamily="34" charset="-120"/>
              </a:rPr>
              <a:t>使用</a:t>
            </a:r>
            <a:r>
              <a:rPr lang="en-US" altLang="zh-TW" sz="2600" dirty="0" smtClean="0">
                <a:latin typeface="微軟正黑體" panose="020B0604030504040204" pitchFamily="34" charset="-120"/>
                <a:ea typeface="微軟正黑體" panose="020B0604030504040204" pitchFamily="34" charset="-120"/>
              </a:rPr>
              <a:t>TF-IDF</a:t>
            </a:r>
            <a:endParaRPr lang="en-US" altLang="zh-TW" sz="26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smtClean="0">
              <a:latin typeface="微軟正黑體" panose="020B0604030504040204" pitchFamily="34" charset="-120"/>
              <a:ea typeface="微軟正黑體" panose="020B0604030504040204" pitchFamily="34" charset="-120"/>
            </a:endParaRPr>
          </a:p>
          <a:p>
            <a:endParaRPr lang="zh-TW" altLang="en-US" dirty="0"/>
          </a:p>
        </p:txBody>
      </p:sp>
      <p:pic>
        <p:nvPicPr>
          <p:cNvPr id="6" name="圖片 5"/>
          <p:cNvPicPr>
            <a:picLocks noChangeAspect="1"/>
          </p:cNvPicPr>
          <p:nvPr/>
        </p:nvPicPr>
        <p:blipFill>
          <a:blip r:embed="rId2"/>
          <a:stretch>
            <a:fillRect/>
          </a:stretch>
        </p:blipFill>
        <p:spPr>
          <a:xfrm>
            <a:off x="4830800" y="1247207"/>
            <a:ext cx="6393012" cy="4065257"/>
          </a:xfrm>
          <a:prstGeom prst="rect">
            <a:avLst/>
          </a:prstGeom>
        </p:spPr>
      </p:pic>
    </p:spTree>
    <p:extLst>
      <p:ext uri="{BB962C8B-B14F-4D97-AF65-F5344CB8AC3E}">
        <p14:creationId xmlns:p14="http://schemas.microsoft.com/office/powerpoint/2010/main" val="350395303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5257" y="3912"/>
            <a:ext cx="3854528" cy="1278466"/>
          </a:xfrm>
        </p:spPr>
        <p:txBody>
          <a:bodyPr/>
          <a:lstStyle/>
          <a:p>
            <a:r>
              <a:rPr lang="en-US" altLang="zh-TW" dirty="0">
                <a:latin typeface="微軟正黑體" panose="020B0604030504040204" pitchFamily="34" charset="-120"/>
                <a:ea typeface="微軟正黑體" panose="020B0604030504040204" pitchFamily="34" charset="-120"/>
              </a:rPr>
              <a:t>K-means </a:t>
            </a:r>
            <a:r>
              <a:rPr lang="zh-TW" altLang="en-US" dirty="0">
                <a:latin typeface="微軟正黑體" panose="020B0604030504040204" pitchFamily="34" charset="-120"/>
                <a:ea typeface="微軟正黑體" panose="020B0604030504040204" pitchFamily="34" charset="-120"/>
              </a:rPr>
              <a:t>集群分析</a:t>
            </a:r>
            <a:endParaRPr lang="zh-TW" altLang="en-US" dirty="0"/>
          </a:p>
        </p:txBody>
      </p:sp>
      <p:sp>
        <p:nvSpPr>
          <p:cNvPr id="4" name="文字版面配置區 3"/>
          <p:cNvSpPr>
            <a:spLocks noGrp="1"/>
          </p:cNvSpPr>
          <p:nvPr>
            <p:ph type="body" sz="half" idx="2"/>
          </p:nvPr>
        </p:nvSpPr>
        <p:spPr>
          <a:xfrm>
            <a:off x="681515" y="1401069"/>
            <a:ext cx="3854528" cy="3496246"/>
          </a:xfrm>
        </p:spPr>
        <p:txBody>
          <a:bodyPr/>
          <a:lstStyle/>
          <a:p>
            <a:r>
              <a:rPr lang="zh-TW" altLang="en-US" sz="2000" dirty="0">
                <a:latin typeface="微軟正黑體" panose="020B0604030504040204" pitchFamily="34" charset="-120"/>
                <a:ea typeface="微軟正黑體" panose="020B0604030504040204" pitchFamily="34" charset="-120"/>
              </a:rPr>
              <a:t>分析</a:t>
            </a:r>
            <a:r>
              <a:rPr lang="zh-TW" altLang="en-US" sz="2000" dirty="0" smtClean="0">
                <a:latin typeface="微軟正黑體" panose="020B0604030504040204" pitchFamily="34" charset="-120"/>
                <a:ea typeface="微軟正黑體" panose="020B0604030504040204" pitchFamily="34" charset="-120"/>
              </a:rPr>
              <a:t>步驟三 </a:t>
            </a:r>
            <a:r>
              <a:rPr lang="en-US" altLang="zh-TW" sz="2000" dirty="0" smtClean="0">
                <a:latin typeface="微軟正黑體" panose="020B0604030504040204" pitchFamily="34" charset="-120"/>
                <a:ea typeface="微軟正黑體" panose="020B0604030504040204" pitchFamily="34" charset="-120"/>
              </a:rPr>
              <a:t>:</a:t>
            </a:r>
          </a:p>
          <a:p>
            <a:r>
              <a:rPr lang="zh-TW" altLang="en-US" sz="2000" dirty="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以</a:t>
            </a:r>
            <a:r>
              <a:rPr lang="zh-TW" altLang="en-US" sz="2000" dirty="0">
                <a:latin typeface="微軟正黑體" panose="020B0604030504040204" pitchFamily="34" charset="-120"/>
                <a:ea typeface="微軟正黑體" panose="020B0604030504040204" pitchFamily="34" charset="-120"/>
              </a:rPr>
              <a:t>分群演算法將資料</a:t>
            </a:r>
            <a:r>
              <a:rPr lang="zh-TW" altLang="en-US" sz="2000" dirty="0" smtClean="0">
                <a:latin typeface="微軟正黑體" panose="020B0604030504040204" pitchFamily="34" charset="-120"/>
                <a:ea typeface="微軟正黑體" panose="020B0604030504040204" pitchFamily="34" charset="-120"/>
              </a:rPr>
              <a:t>分組，         </a:t>
            </a:r>
            <a:endParaRPr lang="en-US" altLang="zh-TW" sz="2000" dirty="0" smtClean="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也</a:t>
            </a:r>
            <a:r>
              <a:rPr lang="zh-TW" altLang="en-US" sz="2000" dirty="0">
                <a:latin typeface="微軟正黑體" panose="020B0604030504040204" pitchFamily="34" charset="-120"/>
                <a:ea typeface="微軟正黑體" panose="020B0604030504040204" pitchFamily="34" charset="-120"/>
              </a:rPr>
              <a:t>可</a:t>
            </a:r>
            <a:r>
              <a:rPr lang="zh-TW" altLang="en-US" sz="2000" dirty="0" smtClean="0">
                <a:latin typeface="微軟正黑體" panose="020B0604030504040204" pitchFamily="34" charset="-120"/>
                <a:ea typeface="微軟正黑體" panose="020B0604030504040204" pitchFamily="34" charset="-120"/>
              </a:rPr>
              <a:t>自行決定分群數</a:t>
            </a:r>
            <a:endParaRPr lang="en-US" altLang="zh-TW" sz="2000" dirty="0" smtClean="0">
              <a:latin typeface="微軟正黑體" panose="020B0604030504040204" pitchFamily="34" charset="-120"/>
              <a:ea typeface="微軟正黑體" panose="020B0604030504040204" pitchFamily="34" charset="-120"/>
            </a:endParaRPr>
          </a:p>
          <a:p>
            <a:r>
              <a:rPr lang="zh-TW" altLang="en-US" sz="2000" dirty="0" smtClean="0">
                <a:latin typeface="微軟正黑體" panose="020B0604030504040204" pitchFamily="34" charset="-120"/>
                <a:ea typeface="微軟正黑體" panose="020B0604030504040204" pitchFamily="34" charset="-120"/>
              </a:rPr>
              <a:t>•較好的分群效果</a:t>
            </a:r>
            <a:endParaRPr lang="en-US" altLang="zh-TW" sz="2000" dirty="0" smtClean="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pic>
        <p:nvPicPr>
          <p:cNvPr id="5" name="內容版面配置區 4"/>
          <p:cNvPicPr>
            <a:picLocks noGrp="1" noChangeAspect="1"/>
          </p:cNvPicPr>
          <p:nvPr>
            <p:ph idx="1"/>
          </p:nvPr>
        </p:nvPicPr>
        <p:blipFill>
          <a:blip r:embed="rId2"/>
          <a:stretch>
            <a:fillRect/>
          </a:stretch>
        </p:blipFill>
        <p:spPr>
          <a:xfrm>
            <a:off x="4992422" y="1767083"/>
            <a:ext cx="5567529" cy="4375191"/>
          </a:xfrm>
          <a:prstGeom prst="rect">
            <a:avLst/>
          </a:prstGeom>
        </p:spPr>
      </p:pic>
      <p:pic>
        <p:nvPicPr>
          <p:cNvPr id="6" name="圖片 5"/>
          <p:cNvPicPr>
            <a:picLocks noChangeAspect="1"/>
          </p:cNvPicPr>
          <p:nvPr/>
        </p:nvPicPr>
        <p:blipFill>
          <a:blip r:embed="rId3"/>
          <a:stretch>
            <a:fillRect/>
          </a:stretch>
        </p:blipFill>
        <p:spPr>
          <a:xfrm>
            <a:off x="681515" y="3274347"/>
            <a:ext cx="3641661" cy="2496947"/>
          </a:xfrm>
          <a:prstGeom prst="rect">
            <a:avLst/>
          </a:prstGeom>
        </p:spPr>
      </p:pic>
      <p:sp>
        <p:nvSpPr>
          <p:cNvPr id="7" name="橢圓 6"/>
          <p:cNvSpPr/>
          <p:nvPr/>
        </p:nvSpPr>
        <p:spPr>
          <a:xfrm>
            <a:off x="1487488" y="4887449"/>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8" name="文字方塊 7"/>
          <p:cNvSpPr txBox="1"/>
          <p:nvPr/>
        </p:nvSpPr>
        <p:spPr>
          <a:xfrm>
            <a:off x="5615947" y="854076"/>
            <a:ext cx="4320480" cy="913007"/>
          </a:xfrm>
          <a:prstGeom prst="rect">
            <a:avLst/>
          </a:prstGeom>
          <a:noFill/>
        </p:spPr>
        <p:txBody>
          <a:bodyPr wrap="square" rtlCol="0">
            <a:spAutoFit/>
          </a:bodyPr>
          <a:lstStyle/>
          <a:p>
            <a:r>
              <a:rPr lang="zh-TW" altLang="en-US" sz="5333" b="1" dirty="0">
                <a:solidFill>
                  <a:srgbClr val="FF0000"/>
                </a:solidFill>
                <a:latin typeface="微軟正黑體" panose="020B0604030504040204" pitchFamily="34" charset="-120"/>
                <a:ea typeface="微軟正黑體" panose="020B0604030504040204" pitchFamily="34" charset="-120"/>
              </a:rPr>
              <a:t>但</a:t>
            </a:r>
            <a:r>
              <a:rPr lang="en-US" altLang="zh-TW" sz="5333" b="1" dirty="0">
                <a:solidFill>
                  <a:srgbClr val="FF0000"/>
                </a:solidFill>
                <a:latin typeface="微軟正黑體" panose="020B0604030504040204" pitchFamily="34" charset="-120"/>
                <a:ea typeface="微軟正黑體" panose="020B0604030504040204" pitchFamily="34" charset="-120"/>
              </a:rPr>
              <a:t>…</a:t>
            </a:r>
            <a:r>
              <a:rPr lang="zh-TW" altLang="en-US" sz="5333"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專題文本的分群</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5759073" y="4522821"/>
            <a:ext cx="2976331" cy="748988"/>
          </a:xfrm>
          <a:prstGeom prst="rect">
            <a:avLst/>
          </a:prstGeom>
          <a:noFill/>
        </p:spPr>
        <p:txBody>
          <a:bodyPr wrap="square" rtlCol="0">
            <a:spAutoFit/>
          </a:bodyPr>
          <a:lstStyle/>
          <a:p>
            <a:r>
              <a:rPr lang="zh-TW" altLang="en-US" sz="4267" dirty="0">
                <a:solidFill>
                  <a:schemeClr val="accent2">
                    <a:lumMod val="75000"/>
                  </a:schemeClr>
                </a:solidFill>
                <a:latin typeface="微軟正黑體" panose="020B0604030504040204" pitchFamily="34" charset="-120"/>
                <a:ea typeface="微軟正黑體" panose="020B0604030504040204" pitchFamily="34" charset="-120"/>
              </a:rPr>
              <a:t>效果不顯著</a:t>
            </a:r>
          </a:p>
        </p:txBody>
      </p:sp>
    </p:spTree>
    <p:extLst>
      <p:ext uri="{BB962C8B-B14F-4D97-AF65-F5344CB8AC3E}">
        <p14:creationId xmlns:p14="http://schemas.microsoft.com/office/powerpoint/2010/main" val="349059479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2"/>
          <a:stretch>
            <a:fillRect/>
          </a:stretch>
        </p:blipFill>
        <p:spPr>
          <a:xfrm>
            <a:off x="5364159" y="1973191"/>
            <a:ext cx="6578600" cy="1887591"/>
          </a:xfrm>
          <a:prstGeom prst="rect">
            <a:avLst/>
          </a:prstGeom>
        </p:spPr>
      </p:pic>
      <p:sp>
        <p:nvSpPr>
          <p:cNvPr id="2" name="標題 1"/>
          <p:cNvSpPr>
            <a:spLocks noGrp="1"/>
          </p:cNvSpPr>
          <p:nvPr>
            <p:ph type="title"/>
          </p:nvPr>
        </p:nvSpPr>
        <p:spPr>
          <a:xfrm>
            <a:off x="381894" y="64047"/>
            <a:ext cx="3854528" cy="1278466"/>
          </a:xfrm>
        </p:spPr>
        <p:txBody>
          <a:bodyPr/>
          <a:lstStyle/>
          <a:p>
            <a:r>
              <a:rPr lang="en-US" altLang="zh-TW" dirty="0">
                <a:latin typeface="微軟正黑體" panose="020B0604030504040204" pitchFamily="34" charset="-120"/>
                <a:ea typeface="微軟正黑體" panose="020B0604030504040204" pitchFamily="34" charset="-120"/>
              </a:rPr>
              <a:t>K-means </a:t>
            </a:r>
            <a:r>
              <a:rPr lang="zh-TW" altLang="en-US" dirty="0">
                <a:latin typeface="微軟正黑體" panose="020B0604030504040204" pitchFamily="34" charset="-120"/>
                <a:ea typeface="微軟正黑體" panose="020B0604030504040204" pitchFamily="34" charset="-120"/>
              </a:rPr>
              <a:t>集群分析</a:t>
            </a:r>
            <a:endParaRPr lang="zh-TW" altLang="en-US" dirty="0"/>
          </a:p>
        </p:txBody>
      </p:sp>
      <p:pic>
        <p:nvPicPr>
          <p:cNvPr id="9" name="內容版面配置區 8"/>
          <p:cNvPicPr>
            <a:picLocks noGrp="1" noChangeAspect="1"/>
          </p:cNvPicPr>
          <p:nvPr>
            <p:ph idx="1"/>
          </p:nvPr>
        </p:nvPicPr>
        <p:blipFill>
          <a:blip r:embed="rId3"/>
          <a:stretch>
            <a:fillRect/>
          </a:stretch>
        </p:blipFill>
        <p:spPr>
          <a:xfrm>
            <a:off x="4923251" y="156674"/>
            <a:ext cx="7055756" cy="1744119"/>
          </a:xfrm>
          <a:prstGeom prst="rect">
            <a:avLst/>
          </a:prstGeom>
        </p:spPr>
      </p:pic>
      <p:sp>
        <p:nvSpPr>
          <p:cNvPr id="4" name="文字版面配置區 3"/>
          <p:cNvSpPr>
            <a:spLocks noGrp="1"/>
          </p:cNvSpPr>
          <p:nvPr>
            <p:ph type="body" sz="half" idx="2"/>
          </p:nvPr>
        </p:nvSpPr>
        <p:spPr/>
        <p:txBody>
          <a:bodyPr/>
          <a:lstStyle/>
          <a:p>
            <a:r>
              <a:rPr lang="zh-TW" altLang="en-US" dirty="0">
                <a:latin typeface="微軟正黑體" panose="020B0604030504040204" pitchFamily="34" charset="-120"/>
                <a:ea typeface="微軟正黑體" panose="020B0604030504040204" pitchFamily="34" charset="-120"/>
              </a:rPr>
              <a:t>分析</a:t>
            </a:r>
            <a:r>
              <a:rPr lang="zh-TW" altLang="en-US" dirty="0" smtClean="0">
                <a:latin typeface="微軟正黑體" panose="020B0604030504040204" pitchFamily="34" charset="-120"/>
                <a:ea typeface="微軟正黑體" panose="020B0604030504040204" pitchFamily="34" charset="-120"/>
              </a:rPr>
              <a:t>步驟四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分群結果</a:t>
            </a:r>
            <a:r>
              <a:rPr lang="zh-TW" altLang="en-US" dirty="0" smtClean="0">
                <a:latin typeface="微軟正黑體" panose="020B0604030504040204" pitchFamily="34" charset="-120"/>
                <a:ea typeface="微軟正黑體" panose="020B0604030504040204" pitchFamily="34" charset="-120"/>
              </a:rPr>
              <a:t>評估</a:t>
            </a:r>
            <a:endParaRPr lang="en-US" altLang="zh-TW" dirty="0">
              <a:latin typeface="微軟正黑體" panose="020B0604030504040204" pitchFamily="34" charset="-120"/>
              <a:ea typeface="微軟正黑體" panose="020B0604030504040204" pitchFamily="34" charset="-120"/>
            </a:endParaRPr>
          </a:p>
          <a:p>
            <a:endParaRPr lang="zh-TW" altLang="en-US" dirty="0"/>
          </a:p>
        </p:txBody>
      </p:sp>
      <p:sp>
        <p:nvSpPr>
          <p:cNvPr id="10" name="橢圓 9"/>
          <p:cNvSpPr/>
          <p:nvPr/>
        </p:nvSpPr>
        <p:spPr>
          <a:xfrm>
            <a:off x="6576053" y="84276"/>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1" name="圖片 10"/>
          <p:cNvPicPr>
            <a:picLocks noChangeAspect="1"/>
          </p:cNvPicPr>
          <p:nvPr/>
        </p:nvPicPr>
        <p:blipFill>
          <a:blip r:embed="rId4"/>
          <a:stretch>
            <a:fillRect/>
          </a:stretch>
        </p:blipFill>
        <p:spPr>
          <a:xfrm>
            <a:off x="365557" y="2857911"/>
            <a:ext cx="4344479" cy="3363715"/>
          </a:xfrm>
          <a:prstGeom prst="rect">
            <a:avLst/>
          </a:prstGeom>
        </p:spPr>
      </p:pic>
      <p:sp>
        <p:nvSpPr>
          <p:cNvPr id="14" name="橢圓 13"/>
          <p:cNvSpPr/>
          <p:nvPr/>
        </p:nvSpPr>
        <p:spPr>
          <a:xfrm>
            <a:off x="5382851" y="1874769"/>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16" name="圖片 15"/>
          <p:cNvPicPr>
            <a:picLocks noChangeAspect="1"/>
          </p:cNvPicPr>
          <p:nvPr/>
        </p:nvPicPr>
        <p:blipFill>
          <a:blip r:embed="rId5"/>
          <a:stretch>
            <a:fillRect/>
          </a:stretch>
        </p:blipFill>
        <p:spPr>
          <a:xfrm>
            <a:off x="5429116" y="3867581"/>
            <a:ext cx="6513643" cy="2448540"/>
          </a:xfrm>
          <a:prstGeom prst="rect">
            <a:avLst/>
          </a:prstGeom>
        </p:spPr>
      </p:pic>
      <p:pic>
        <p:nvPicPr>
          <p:cNvPr id="3" name="圖片 2"/>
          <p:cNvPicPr>
            <a:picLocks noChangeAspect="1"/>
          </p:cNvPicPr>
          <p:nvPr/>
        </p:nvPicPr>
        <p:blipFill>
          <a:blip r:embed="rId6"/>
          <a:stretch>
            <a:fillRect/>
          </a:stretch>
        </p:blipFill>
        <p:spPr>
          <a:xfrm>
            <a:off x="513871" y="2043753"/>
            <a:ext cx="4142857" cy="238095"/>
          </a:xfrm>
          <a:prstGeom prst="rect">
            <a:avLst/>
          </a:prstGeom>
        </p:spPr>
      </p:pic>
      <p:sp>
        <p:nvSpPr>
          <p:cNvPr id="5" name="向左箭號 4"/>
          <p:cNvSpPr/>
          <p:nvPr/>
        </p:nvSpPr>
        <p:spPr>
          <a:xfrm>
            <a:off x="4666074" y="1920959"/>
            <a:ext cx="524162" cy="5230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289682" y="5602234"/>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cxnSp>
        <p:nvCxnSpPr>
          <p:cNvPr id="7" name="直線單箭頭接點 6"/>
          <p:cNvCxnSpPr/>
          <p:nvPr/>
        </p:nvCxnSpPr>
        <p:spPr>
          <a:xfrm flipH="1">
            <a:off x="4705785" y="2450833"/>
            <a:ext cx="887295" cy="315140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382851" y="4237892"/>
            <a:ext cx="6549891" cy="30187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078788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013438" y="2549769"/>
            <a:ext cx="6671480" cy="938359"/>
          </a:xfrm>
        </p:spPr>
        <p:txBody>
          <a:bodyPr/>
          <a:lstStyle/>
          <a:p>
            <a:r>
              <a:rPr kumimoji="1" lang="zh-TW" altLang="en-US" dirty="0" smtClean="0"/>
              <a:t>網頁呈現</a:t>
            </a:r>
            <a:r>
              <a:rPr kumimoji="1" lang="en-US" altLang="zh-TW" dirty="0" smtClean="0"/>
              <a:t>-</a:t>
            </a:r>
            <a:r>
              <a:rPr kumimoji="1" lang="zh-TW" altLang="en-US" dirty="0" smtClean="0"/>
              <a:t>資料視覺化</a:t>
            </a:r>
            <a:endParaRPr kumimoji="1" lang="zh-TW" altLang="en-US" dirty="0"/>
          </a:p>
        </p:txBody>
      </p:sp>
      <p:sp>
        <p:nvSpPr>
          <p:cNvPr id="3" name="標題 1"/>
          <p:cNvSpPr txBox="1">
            <a:spLocks/>
          </p:cNvSpPr>
          <p:nvPr/>
        </p:nvSpPr>
        <p:spPr>
          <a:xfrm>
            <a:off x="7769471" y="3625976"/>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陳雨辰</a:t>
            </a:r>
            <a:endParaRPr lang="zh-TW" altLang="en-US" sz="2800" dirty="0"/>
          </a:p>
        </p:txBody>
      </p:sp>
    </p:spTree>
    <p:extLst>
      <p:ext uri="{BB962C8B-B14F-4D97-AF65-F5344CB8AC3E}">
        <p14:creationId xmlns:p14="http://schemas.microsoft.com/office/powerpoint/2010/main" val="180019035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a:t>
            </a:r>
            <a:r>
              <a:rPr lang="en-US" altLang="zh-TW" baseline="30000" dirty="0" smtClean="0"/>
              <a:t>rd</a:t>
            </a:r>
            <a:r>
              <a:rPr lang="en-US" altLang="zh-TW" dirty="0" smtClean="0"/>
              <a:t>.</a:t>
            </a:r>
            <a:r>
              <a:rPr lang="en-US" altLang="zh-TW" dirty="0"/>
              <a:t> MongoDB </a:t>
            </a:r>
            <a:r>
              <a:rPr lang="en-US" altLang="zh-TW" dirty="0" smtClean="0"/>
              <a:t>Engine</a:t>
            </a:r>
            <a:endParaRPr lang="zh-TW" altLang="en-US" dirty="0"/>
          </a:p>
        </p:txBody>
      </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19298"/>
            <a:ext cx="7416374" cy="1657665"/>
          </a:xfrm>
          <a:prstGeom prst="rect">
            <a:avLst/>
          </a:prstGeom>
        </p:spPr>
      </p:pic>
      <p:sp>
        <p:nvSpPr>
          <p:cNvPr id="10" name="內容版面配置區 9"/>
          <p:cNvSpPr>
            <a:spLocks noGrp="1"/>
          </p:cNvSpPr>
          <p:nvPr>
            <p:ph idx="1"/>
          </p:nvPr>
        </p:nvSpPr>
        <p:spPr>
          <a:xfrm>
            <a:off x="838200" y="1825625"/>
            <a:ext cx="10515600" cy="4351338"/>
          </a:xfrm>
        </p:spPr>
        <p:txBody>
          <a:bodyPr/>
          <a:lstStyle/>
          <a:p>
            <a:r>
              <a:rPr lang="en-US" altLang="zh-TW" dirty="0" smtClean="0"/>
              <a:t> Django </a:t>
            </a:r>
            <a:r>
              <a:rPr lang="zh-TW" altLang="en-US" dirty="0" smtClean="0"/>
              <a:t>原生不支援</a:t>
            </a:r>
            <a:endParaRPr lang="en-US" altLang="zh-TW" dirty="0" smtClean="0"/>
          </a:p>
          <a:p>
            <a:r>
              <a:rPr lang="zh-TW" altLang="en-US" dirty="0" smtClean="0"/>
              <a:t> 安裝第三方套件 </a:t>
            </a:r>
            <a:endParaRPr lang="en-US" altLang="zh-TW" dirty="0" smtClean="0"/>
          </a:p>
          <a:p>
            <a:pPr lvl="1"/>
            <a:r>
              <a:rPr lang="en-US" altLang="zh-TW" dirty="0" smtClean="0"/>
              <a:t>MongoDB</a:t>
            </a:r>
            <a:r>
              <a:rPr lang="zh-TW" altLang="en-US" dirty="0" smtClean="0"/>
              <a:t> </a:t>
            </a:r>
            <a:r>
              <a:rPr lang="en-US" altLang="zh-TW" dirty="0" smtClean="0"/>
              <a:t>Engine</a:t>
            </a:r>
          </a:p>
          <a:p>
            <a:pPr lvl="1"/>
            <a:r>
              <a:rPr lang="en-US" altLang="zh-TW" dirty="0" err="1" smtClean="0"/>
              <a:t>Djangotoolbox</a:t>
            </a:r>
            <a:r>
              <a:rPr lang="en-US" altLang="zh-TW" dirty="0" smtClean="0"/>
              <a:t> (</a:t>
            </a:r>
            <a:r>
              <a:rPr lang="zh-TW" altLang="en-US" dirty="0" smtClean="0"/>
              <a:t>建立</a:t>
            </a:r>
            <a:r>
              <a:rPr lang="en-US" altLang="zh-TW" dirty="0" smtClean="0"/>
              <a:t>Models)</a:t>
            </a:r>
          </a:p>
          <a:p>
            <a:r>
              <a:rPr lang="zh-TW" altLang="en-US" dirty="0" smtClean="0"/>
              <a:t>降版到</a:t>
            </a:r>
            <a:r>
              <a:rPr lang="en-US" altLang="zh-TW" dirty="0" smtClean="0"/>
              <a:t>1.5</a:t>
            </a:r>
            <a:endParaRPr lang="zh-TW" altLang="en-US" dirty="0"/>
          </a:p>
        </p:txBody>
      </p:sp>
    </p:spTree>
    <p:extLst>
      <p:ext uri="{BB962C8B-B14F-4D97-AF65-F5344CB8AC3E}">
        <p14:creationId xmlns:p14="http://schemas.microsoft.com/office/powerpoint/2010/main" val="24977452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Django </a:t>
            </a:r>
            <a:r>
              <a:rPr lang="en-US" altLang="zh-TW" dirty="0" smtClean="0"/>
              <a:t>Settings	</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1. </a:t>
            </a:r>
            <a:r>
              <a:rPr lang="zh-TW" altLang="en-US" dirty="0" smtClean="0"/>
              <a:t>更改 </a:t>
            </a:r>
            <a:r>
              <a:rPr lang="en-US" altLang="zh-TW" dirty="0" smtClean="0"/>
              <a:t>Engine			   2. </a:t>
            </a:r>
            <a:r>
              <a:rPr lang="zh-TW" altLang="en-US" dirty="0" smtClean="0"/>
              <a:t>關掉 </a:t>
            </a:r>
            <a:r>
              <a:rPr lang="en-US" altLang="zh-TW" dirty="0" err="1" smtClean="0"/>
              <a:t>django.contrib.site</a:t>
            </a:r>
            <a:r>
              <a:rPr lang="en-US" altLang="zh-TW" dirty="0" smtClean="0"/>
              <a:t> </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283" y="3484550"/>
            <a:ext cx="3657143" cy="2380952"/>
          </a:xfrm>
          <a:prstGeom prst="rect">
            <a:avLst/>
          </a:prstGeom>
        </p:spPr>
      </p:pic>
      <p:sp>
        <p:nvSpPr>
          <p:cNvPr id="5" name="矩形 4"/>
          <p:cNvSpPr/>
          <p:nvPr/>
        </p:nvSpPr>
        <p:spPr>
          <a:xfrm>
            <a:off x="1617824" y="3878517"/>
            <a:ext cx="2868194" cy="230660"/>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011" y="3017883"/>
            <a:ext cx="5295238" cy="2847619"/>
          </a:xfrm>
          <a:prstGeom prst="rect">
            <a:avLst/>
          </a:prstGeom>
        </p:spPr>
      </p:pic>
      <p:sp>
        <p:nvSpPr>
          <p:cNvPr id="7" name="矩形 6"/>
          <p:cNvSpPr/>
          <p:nvPr/>
        </p:nvSpPr>
        <p:spPr>
          <a:xfrm>
            <a:off x="5732625" y="3890873"/>
            <a:ext cx="2868194" cy="230660"/>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672280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97876" y="2829281"/>
            <a:ext cx="8596668" cy="1320800"/>
          </a:xfrm>
        </p:spPr>
        <p:txBody>
          <a:bodyPr>
            <a:normAutofit fontScale="90000"/>
          </a:bodyPr>
          <a:lstStyle/>
          <a:p>
            <a:r>
              <a:rPr lang="en-US" altLang="zh-TW" sz="5400" dirty="0" smtClean="0"/>
              <a:t>Extract</a:t>
            </a:r>
            <a:r>
              <a:rPr lang="zh-TW" altLang="en-US" sz="5400" dirty="0" smtClean="0"/>
              <a:t>、</a:t>
            </a:r>
            <a:r>
              <a:rPr lang="en-US" altLang="zh-TW" sz="5400" dirty="0" smtClean="0"/>
              <a:t>Transform</a:t>
            </a:r>
            <a:r>
              <a:rPr lang="zh-TW" altLang="en-US" sz="5400" dirty="0" smtClean="0"/>
              <a:t>、</a:t>
            </a:r>
            <a:r>
              <a:rPr lang="en-US" altLang="zh-TW" sz="5400" dirty="0" smtClean="0"/>
              <a:t>Load</a:t>
            </a:r>
            <a:r>
              <a:rPr lang="en-US" altLang="zh-TW" dirty="0" smtClean="0"/>
              <a:t/>
            </a:r>
            <a:br>
              <a:rPr lang="en-US" altLang="zh-TW" dirty="0" smtClean="0"/>
            </a:br>
            <a:endParaRPr lang="zh-TW" altLang="en-US" dirty="0"/>
          </a:p>
        </p:txBody>
      </p:sp>
      <p:sp>
        <p:nvSpPr>
          <p:cNvPr id="3" name="標題 1"/>
          <p:cNvSpPr txBox="1">
            <a:spLocks/>
          </p:cNvSpPr>
          <p:nvPr/>
        </p:nvSpPr>
        <p:spPr>
          <a:xfrm>
            <a:off x="7781192" y="3679580"/>
            <a:ext cx="1477108" cy="606669"/>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許育銘</a:t>
            </a:r>
            <a:endParaRPr lang="zh-TW" altLang="en-US" sz="2800" dirty="0"/>
          </a:p>
        </p:txBody>
      </p:sp>
    </p:spTree>
    <p:extLst>
      <p:ext uri="{BB962C8B-B14F-4D97-AF65-F5344CB8AC3E}">
        <p14:creationId xmlns:p14="http://schemas.microsoft.com/office/powerpoint/2010/main" val="16192765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Django Models</a:t>
            </a:r>
            <a:endParaRPr lang="zh-TW" altLang="en-US" dirty="0"/>
          </a:p>
        </p:txBody>
      </p:sp>
      <p:sp>
        <p:nvSpPr>
          <p:cNvPr id="9" name="內容版面配置區 9"/>
          <p:cNvSpPr txBox="1">
            <a:spLocks/>
          </p:cNvSpPr>
          <p:nvPr/>
        </p:nvSpPr>
        <p:spPr>
          <a:xfrm>
            <a:off x="285750" y="14922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smtClean="0"/>
              <a:t>Django </a:t>
            </a:r>
            <a:r>
              <a:rPr lang="zh-TW" altLang="en-US" dirty="0" smtClean="0"/>
              <a:t>原生不支援</a:t>
            </a:r>
            <a:endParaRPr lang="en-US" altLang="zh-TW" dirty="0" smtClean="0"/>
          </a:p>
          <a:p>
            <a:r>
              <a:rPr lang="en-US" altLang="zh-TW" dirty="0" smtClean="0"/>
              <a:t>Models </a:t>
            </a:r>
            <a:r>
              <a:rPr lang="zh-TW" altLang="en-US" dirty="0" smtClean="0"/>
              <a:t>必須自己手動建立 </a:t>
            </a:r>
            <a:endParaRPr lang="en-US" altLang="zh-TW" dirty="0" smtClean="0"/>
          </a:p>
          <a:p>
            <a:r>
              <a:rPr lang="en-US" altLang="zh-TW" dirty="0" err="1" smtClean="0"/>
              <a:t>EmbeddedModelField</a:t>
            </a:r>
            <a:r>
              <a:rPr lang="zh-TW" altLang="en-US" dirty="0" smtClean="0"/>
              <a:t> 問題</a:t>
            </a:r>
            <a:endParaRPr lang="zh-TW" altLang="en-US" dirty="0"/>
          </a:p>
        </p:txBody>
      </p:sp>
      <p:pic>
        <p:nvPicPr>
          <p:cNvPr id="11" name="內容版面配置區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903" y="1488984"/>
            <a:ext cx="5819758" cy="4969583"/>
          </a:xfrm>
        </p:spPr>
      </p:pic>
      <p:sp>
        <p:nvSpPr>
          <p:cNvPr id="12" name="矩形 11"/>
          <p:cNvSpPr/>
          <p:nvPr/>
        </p:nvSpPr>
        <p:spPr>
          <a:xfrm>
            <a:off x="1015707" y="5579373"/>
            <a:ext cx="3692107" cy="67958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470134" y="3163329"/>
            <a:ext cx="4390476" cy="3295238"/>
          </a:xfrm>
          <a:prstGeom prst="rect">
            <a:avLst/>
          </a:prstGeom>
          <a:ln w="38100">
            <a:solidFill>
              <a:schemeClr val="tx1"/>
            </a:solidFill>
          </a:ln>
        </p:spPr>
      </p:pic>
      <p:sp>
        <p:nvSpPr>
          <p:cNvPr id="10" name="矩形 9"/>
          <p:cNvSpPr/>
          <p:nvPr/>
        </p:nvSpPr>
        <p:spPr>
          <a:xfrm>
            <a:off x="6363214" y="5329881"/>
            <a:ext cx="4098840" cy="741405"/>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 name="矩形 12"/>
          <p:cNvSpPr/>
          <p:nvPr/>
        </p:nvSpPr>
        <p:spPr>
          <a:xfrm>
            <a:off x="674987" y="4411362"/>
            <a:ext cx="4098840" cy="2018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矩形 13"/>
          <p:cNvSpPr/>
          <p:nvPr/>
        </p:nvSpPr>
        <p:spPr>
          <a:xfrm>
            <a:off x="674987" y="4742139"/>
            <a:ext cx="4098840" cy="2018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矩形 14"/>
          <p:cNvSpPr/>
          <p:nvPr/>
        </p:nvSpPr>
        <p:spPr>
          <a:xfrm>
            <a:off x="674987" y="5091036"/>
            <a:ext cx="4098840" cy="2018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矩形 15"/>
          <p:cNvSpPr/>
          <p:nvPr/>
        </p:nvSpPr>
        <p:spPr>
          <a:xfrm>
            <a:off x="674987" y="5770711"/>
            <a:ext cx="4098840" cy="2018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7" name="矩形 16"/>
          <p:cNvSpPr/>
          <p:nvPr/>
        </p:nvSpPr>
        <p:spPr>
          <a:xfrm>
            <a:off x="5757733" y="1841156"/>
            <a:ext cx="4098840" cy="539579"/>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14305820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444845" y="24553"/>
            <a:ext cx="5107458" cy="6767382"/>
          </a:xfrm>
          <a:prstGeom prst="rect">
            <a:avLst/>
          </a:prstGeom>
        </p:spPr>
      </p:pic>
      <p:sp>
        <p:nvSpPr>
          <p:cNvPr id="6" name="矩形 5"/>
          <p:cNvSpPr/>
          <p:nvPr/>
        </p:nvSpPr>
        <p:spPr>
          <a:xfrm>
            <a:off x="955589" y="2434279"/>
            <a:ext cx="3550507" cy="2018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8" name="圖片 7"/>
          <p:cNvPicPr>
            <a:picLocks noChangeAspect="1"/>
          </p:cNvPicPr>
          <p:nvPr/>
        </p:nvPicPr>
        <p:blipFill>
          <a:blip r:embed="rId4"/>
          <a:stretch>
            <a:fillRect/>
          </a:stretch>
        </p:blipFill>
        <p:spPr>
          <a:xfrm>
            <a:off x="6204495" y="40167"/>
            <a:ext cx="5254337" cy="6749543"/>
          </a:xfrm>
          <a:prstGeom prst="rect">
            <a:avLst/>
          </a:prstGeom>
          <a:ln w="38100">
            <a:solidFill>
              <a:schemeClr val="tx1"/>
            </a:solidFill>
          </a:ln>
        </p:spPr>
      </p:pic>
      <p:sp>
        <p:nvSpPr>
          <p:cNvPr id="9" name="矩形 8"/>
          <p:cNvSpPr/>
          <p:nvPr/>
        </p:nvSpPr>
        <p:spPr>
          <a:xfrm>
            <a:off x="6231408" y="4930699"/>
            <a:ext cx="4098840" cy="638080"/>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 name="矩形 9"/>
          <p:cNvSpPr/>
          <p:nvPr/>
        </p:nvSpPr>
        <p:spPr>
          <a:xfrm>
            <a:off x="436607" y="4992129"/>
            <a:ext cx="4376489" cy="943233"/>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2" name="直線單箭頭接點 11"/>
          <p:cNvCxnSpPr>
            <a:stCxn id="13" idx="4"/>
          </p:cNvCxnSpPr>
          <p:nvPr/>
        </p:nvCxnSpPr>
        <p:spPr>
          <a:xfrm flipH="1">
            <a:off x="1186249" y="2648462"/>
            <a:ext cx="2108886" cy="23436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2899719" y="2434279"/>
            <a:ext cx="790832" cy="214183"/>
          </a:xfrm>
          <a:prstGeom prst="ellipse">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92778823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Django Admin</a:t>
            </a:r>
            <a:endParaRPr lang="zh-TW" altLang="en-US" dirty="0"/>
          </a:p>
        </p:txBody>
      </p:sp>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204" y="95535"/>
            <a:ext cx="3767503" cy="6663610"/>
          </a:xfrm>
          <a:prstGeom prst="rect">
            <a:avLst/>
          </a:prstGeom>
          <a:ln w="12700">
            <a:solidFill>
              <a:schemeClr val="tx1"/>
            </a:solidFill>
          </a:ln>
        </p:spPr>
      </p:pic>
      <p:sp>
        <p:nvSpPr>
          <p:cNvPr id="11" name="矩形 10"/>
          <p:cNvSpPr/>
          <p:nvPr/>
        </p:nvSpPr>
        <p:spPr>
          <a:xfrm>
            <a:off x="7075906" y="5713215"/>
            <a:ext cx="1449742" cy="23066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 name="向右箭號 12"/>
          <p:cNvSpPr/>
          <p:nvPr/>
        </p:nvSpPr>
        <p:spPr>
          <a:xfrm flipH="1">
            <a:off x="8856069" y="3265099"/>
            <a:ext cx="2990336" cy="666148"/>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smtClean="0"/>
              <a:t>No </a:t>
            </a:r>
            <a:r>
              <a:rPr lang="en-US" altLang="zh-TW" dirty="0" err="1" smtClean="0"/>
              <a:t>EmbeddedModelField</a:t>
            </a:r>
            <a:endParaRPr lang="zh-TW" altLang="en-US" dirty="0"/>
          </a:p>
        </p:txBody>
      </p:sp>
      <p:sp>
        <p:nvSpPr>
          <p:cNvPr id="14" name="向右箭號 13"/>
          <p:cNvSpPr/>
          <p:nvPr/>
        </p:nvSpPr>
        <p:spPr>
          <a:xfrm flipH="1">
            <a:off x="8856069" y="5495471"/>
            <a:ext cx="2990336" cy="666148"/>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 </a:t>
            </a:r>
            <a:r>
              <a:rPr lang="en-US" altLang="zh-TW" sz="1400" dirty="0" err="1" smtClean="0"/>
              <a:t>EmbeddedModelField</a:t>
            </a:r>
            <a:r>
              <a:rPr lang="en-US" altLang="zh-TW" sz="1400" dirty="0" smtClean="0"/>
              <a:t> No Return</a:t>
            </a:r>
            <a:endParaRPr lang="zh-TW" altLang="en-US" sz="1400" dirty="0"/>
          </a:p>
        </p:txBody>
      </p:sp>
      <p:sp>
        <p:nvSpPr>
          <p:cNvPr id="15" name="矩形 14"/>
          <p:cNvSpPr/>
          <p:nvPr/>
        </p:nvSpPr>
        <p:spPr>
          <a:xfrm>
            <a:off x="7075906" y="6430405"/>
            <a:ext cx="1449742" cy="23066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7" name="矩形 16"/>
          <p:cNvSpPr/>
          <p:nvPr/>
        </p:nvSpPr>
        <p:spPr>
          <a:xfrm>
            <a:off x="7075906" y="3482843"/>
            <a:ext cx="1449742" cy="23066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8" name="向右箭號 17"/>
          <p:cNvSpPr/>
          <p:nvPr/>
        </p:nvSpPr>
        <p:spPr>
          <a:xfrm flipH="1">
            <a:off x="8856069" y="6212661"/>
            <a:ext cx="2990336" cy="66614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 </a:t>
            </a:r>
            <a:r>
              <a:rPr lang="en-US" altLang="zh-TW" dirty="0" err="1" smtClean="0"/>
              <a:t>EmbeddedModelField</a:t>
            </a:r>
            <a:endParaRPr lang="zh-TW" altLang="en-US" dirty="0"/>
          </a:p>
        </p:txBody>
      </p:sp>
      <p:pic>
        <p:nvPicPr>
          <p:cNvPr id="20" name="內容版面配置區 1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254" y="2982045"/>
            <a:ext cx="4457143" cy="3571429"/>
          </a:xfrm>
        </p:spPr>
      </p:pic>
      <p:sp>
        <p:nvSpPr>
          <p:cNvPr id="21" name="矩形 20"/>
          <p:cNvSpPr/>
          <p:nvPr/>
        </p:nvSpPr>
        <p:spPr>
          <a:xfrm>
            <a:off x="613203" y="5637551"/>
            <a:ext cx="3248025" cy="80340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內容版面配置區 9"/>
          <p:cNvSpPr txBox="1">
            <a:spLocks/>
          </p:cNvSpPr>
          <p:nvPr/>
        </p:nvSpPr>
        <p:spPr>
          <a:xfrm>
            <a:off x="285750" y="14922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smtClean="0"/>
              <a:t>透過</a:t>
            </a:r>
            <a:r>
              <a:rPr lang="en-US" altLang="zh-TW" dirty="0" smtClean="0"/>
              <a:t>Django</a:t>
            </a:r>
            <a:r>
              <a:rPr lang="zh-TW" altLang="en-US" dirty="0" smtClean="0"/>
              <a:t>提供的後台管理介面</a:t>
            </a:r>
            <a:endParaRPr lang="en-US" altLang="zh-TW" dirty="0" smtClean="0"/>
          </a:p>
          <a:p>
            <a:pPr marL="0" indent="0">
              <a:buNone/>
            </a:pPr>
            <a:r>
              <a:rPr lang="zh-TW" altLang="en-US" dirty="0" smtClean="0"/>
              <a:t>   快速確認資料是否與</a:t>
            </a:r>
            <a:r>
              <a:rPr lang="en-US" altLang="zh-TW" dirty="0" smtClean="0"/>
              <a:t>DB</a:t>
            </a:r>
            <a:r>
              <a:rPr lang="zh-TW" altLang="en-US" dirty="0" smtClean="0"/>
              <a:t>正確同步</a:t>
            </a:r>
            <a:endParaRPr lang="zh-TW" altLang="en-US" dirty="0"/>
          </a:p>
        </p:txBody>
      </p:sp>
    </p:spTree>
    <p:extLst>
      <p:ext uri="{BB962C8B-B14F-4D97-AF65-F5344CB8AC3E}">
        <p14:creationId xmlns:p14="http://schemas.microsoft.com/office/powerpoint/2010/main" val="1510312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Django View</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951" y="681038"/>
            <a:ext cx="5086350" cy="5495925"/>
          </a:xfrm>
          <a:prstGeom prst="rect">
            <a:avLst/>
          </a:prstGeom>
        </p:spPr>
      </p:pic>
      <p:pic>
        <p:nvPicPr>
          <p:cNvPr id="11" name="內容版面配置區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966" y="1690688"/>
            <a:ext cx="6208809" cy="4681724"/>
          </a:xfrm>
        </p:spPr>
      </p:pic>
      <p:sp>
        <p:nvSpPr>
          <p:cNvPr id="12" name="矩形 11"/>
          <p:cNvSpPr/>
          <p:nvPr/>
        </p:nvSpPr>
        <p:spPr>
          <a:xfrm>
            <a:off x="360780" y="3254243"/>
            <a:ext cx="3487319" cy="52718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9" name="直線接點 18"/>
          <p:cNvCxnSpPr/>
          <p:nvPr/>
        </p:nvCxnSpPr>
        <p:spPr>
          <a:xfrm flipH="1">
            <a:off x="3838574" y="3409950"/>
            <a:ext cx="535305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a:off x="6581775" y="4200526"/>
            <a:ext cx="1438276" cy="9524"/>
          </a:xfrm>
          <a:prstGeom prst="line">
            <a:avLst/>
          </a:prstGeom>
          <a:ln w="381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60780" y="3787642"/>
            <a:ext cx="6220995" cy="2584769"/>
          </a:xfrm>
          <a:prstGeom prst="rect">
            <a:avLst/>
          </a:prstGeom>
          <a:noFill/>
          <a:ln w="38100">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00457393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Django URL</a:t>
            </a:r>
            <a:endParaRPr lang="zh-TW" altLang="en-US" dirty="0"/>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612" y="2389005"/>
            <a:ext cx="6161814" cy="2890837"/>
          </a:xfrm>
        </p:spPr>
      </p:pic>
      <p:sp>
        <p:nvSpPr>
          <p:cNvPr id="11" name="矩形 10"/>
          <p:cNvSpPr/>
          <p:nvPr/>
        </p:nvSpPr>
        <p:spPr>
          <a:xfrm>
            <a:off x="1037055" y="3445670"/>
            <a:ext cx="5573295" cy="1650206"/>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951" y="681038"/>
            <a:ext cx="5086350" cy="5495925"/>
          </a:xfrm>
          <a:prstGeom prst="rect">
            <a:avLst/>
          </a:prstGeom>
        </p:spPr>
      </p:pic>
      <p:cxnSp>
        <p:nvCxnSpPr>
          <p:cNvPr id="15" name="肘形接點 14"/>
          <p:cNvCxnSpPr/>
          <p:nvPr/>
        </p:nvCxnSpPr>
        <p:spPr>
          <a:xfrm rot="10800000" flipV="1">
            <a:off x="4953003" y="2495549"/>
            <a:ext cx="5419723" cy="950121"/>
          </a:xfrm>
          <a:prstGeom prst="bentConnector3">
            <a:avLst>
              <a:gd name="adj1" fmla="val 264"/>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382125" y="1922250"/>
            <a:ext cx="1562100" cy="573298"/>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71061008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Django Templates</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951" y="681038"/>
            <a:ext cx="5086350" cy="5495925"/>
          </a:xfrm>
          <a:prstGeom prst="rect">
            <a:avLst/>
          </a:prstGeom>
        </p:spPr>
      </p:pic>
      <p:pic>
        <p:nvPicPr>
          <p:cNvPr id="10" name="內容版面配置區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68" y="1690688"/>
            <a:ext cx="4917607" cy="4351338"/>
          </a:xfrm>
        </p:spPr>
      </p:pic>
      <p:sp>
        <p:nvSpPr>
          <p:cNvPr id="11" name="矩形 10"/>
          <p:cNvSpPr/>
          <p:nvPr/>
        </p:nvSpPr>
        <p:spPr>
          <a:xfrm>
            <a:off x="1790700" y="2600322"/>
            <a:ext cx="3028951" cy="2562227"/>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2" name="直線接點 11"/>
          <p:cNvCxnSpPr/>
          <p:nvPr/>
        </p:nvCxnSpPr>
        <p:spPr>
          <a:xfrm flipH="1">
            <a:off x="3848099" y="2600322"/>
            <a:ext cx="535305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00533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1120" y="588424"/>
            <a:ext cx="8349648" cy="6025336"/>
          </a:xfrm>
          <a:ln w="38100">
            <a:solidFill>
              <a:schemeClr val="tx1"/>
            </a:solidFill>
          </a:ln>
        </p:spPr>
      </p:pic>
      <p:sp>
        <p:nvSpPr>
          <p:cNvPr id="9" name="矩形 8"/>
          <p:cNvSpPr/>
          <p:nvPr/>
        </p:nvSpPr>
        <p:spPr>
          <a:xfrm>
            <a:off x="11008659" y="2656702"/>
            <a:ext cx="927968" cy="259494"/>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網頁優化</a:t>
            </a:r>
            <a:endParaRPr lang="zh-TW" alt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1479632"/>
            <a:ext cx="7620001" cy="5332373"/>
          </a:xfrm>
          <a:prstGeom prst="rect">
            <a:avLst/>
          </a:prstGeom>
          <a:ln w="38100">
            <a:solidFill>
              <a:schemeClr val="tx1"/>
            </a:solidFill>
          </a:ln>
        </p:spPr>
      </p:pic>
      <p:sp>
        <p:nvSpPr>
          <p:cNvPr id="8" name="矩形 7"/>
          <p:cNvSpPr/>
          <p:nvPr/>
        </p:nvSpPr>
        <p:spPr>
          <a:xfrm>
            <a:off x="6827520" y="3329243"/>
            <a:ext cx="808674" cy="271849"/>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a:off x="7628125" y="1640541"/>
            <a:ext cx="2466134" cy="1763114"/>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err="1"/>
              <a:t>Optimizilla</a:t>
            </a:r>
            <a:r>
              <a:rPr lang="en-US" altLang="zh-TW" dirty="0"/>
              <a:t> </a:t>
            </a:r>
            <a:r>
              <a:rPr lang="zh-TW" altLang="en-US" dirty="0"/>
              <a:t>壓縮</a:t>
            </a:r>
            <a:r>
              <a:rPr lang="zh-TW" altLang="en-US" dirty="0" smtClean="0"/>
              <a:t>圖片</a:t>
            </a:r>
            <a:endParaRPr lang="en-US" altLang="zh-TW" dirty="0" smtClean="0"/>
          </a:p>
          <a:p>
            <a:pPr algn="ctr"/>
            <a:r>
              <a:rPr lang="zh-TW" altLang="en-US" dirty="0" smtClean="0"/>
              <a:t>減少 </a:t>
            </a:r>
            <a:r>
              <a:rPr lang="en-US" altLang="zh-TW" dirty="0" smtClean="0"/>
              <a:t>6</a:t>
            </a:r>
            <a:r>
              <a:rPr lang="zh-TW" altLang="en-US" dirty="0" smtClean="0"/>
              <a:t> 秒 </a:t>
            </a:r>
            <a:r>
              <a:rPr lang="en-US" altLang="zh-TW" dirty="0" smtClean="0"/>
              <a:t>!</a:t>
            </a:r>
            <a:endParaRPr lang="zh-TW" altLang="en-US" dirty="0"/>
          </a:p>
        </p:txBody>
      </p:sp>
      <p:sp>
        <p:nvSpPr>
          <p:cNvPr id="12" name="文字方塊 11"/>
          <p:cNvSpPr txBox="1"/>
          <p:nvPr/>
        </p:nvSpPr>
        <p:spPr>
          <a:xfrm>
            <a:off x="3261482" y="2928526"/>
            <a:ext cx="2161746" cy="646331"/>
          </a:xfrm>
          <a:prstGeom prst="rect">
            <a:avLst/>
          </a:prstGeom>
          <a:noFill/>
        </p:spPr>
        <p:txBody>
          <a:bodyPr wrap="none" rtlCol="0">
            <a:spAutoFit/>
          </a:bodyPr>
          <a:lstStyle/>
          <a:p>
            <a:r>
              <a:rPr lang="en-US" altLang="zh-TW" dirty="0" err="1" smtClean="0"/>
              <a:t>Optimizilla</a:t>
            </a:r>
            <a:r>
              <a:rPr lang="en-US" altLang="zh-TW" dirty="0"/>
              <a:t> </a:t>
            </a:r>
            <a:r>
              <a:rPr lang="zh-TW" altLang="en-US" dirty="0" smtClean="0"/>
              <a:t>壓縮圖片</a:t>
            </a:r>
            <a:endParaRPr lang="en-US" altLang="zh-TW" dirty="0" smtClean="0"/>
          </a:p>
          <a:p>
            <a:endParaRPr lang="zh-TW" altLang="en-US" dirty="0"/>
          </a:p>
        </p:txBody>
      </p:sp>
    </p:spTree>
    <p:extLst>
      <p:ext uri="{BB962C8B-B14F-4D97-AF65-F5344CB8AC3E}">
        <p14:creationId xmlns:p14="http://schemas.microsoft.com/office/powerpoint/2010/main" val="8756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圖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441" y="-34293"/>
            <a:ext cx="5404952" cy="3781539"/>
          </a:xfrm>
          <a:prstGeom prst="rect">
            <a:avLst/>
          </a:prstGeom>
        </p:spPr>
      </p:pic>
      <p:sp>
        <p:nvSpPr>
          <p:cNvPr id="2" name="標題 1"/>
          <p:cNvSpPr>
            <a:spLocks noGrp="1"/>
          </p:cNvSpPr>
          <p:nvPr>
            <p:ph type="title"/>
          </p:nvPr>
        </p:nvSpPr>
        <p:spPr/>
        <p:txBody>
          <a:bodyPr/>
          <a:lstStyle/>
          <a:p>
            <a:r>
              <a:rPr lang="zh-TW" altLang="en-US" dirty="0" smtClean="0"/>
              <a:t>猜你喜歡 驗證</a:t>
            </a:r>
            <a:endParaRPr lang="zh-TW" altLang="en-US" dirty="0"/>
          </a:p>
        </p:txBody>
      </p:sp>
      <p:sp>
        <p:nvSpPr>
          <p:cNvPr id="13" name="矩形 12"/>
          <p:cNvSpPr/>
          <p:nvPr/>
        </p:nvSpPr>
        <p:spPr>
          <a:xfrm>
            <a:off x="89913" y="2567031"/>
            <a:ext cx="2405243" cy="15939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矩形 13"/>
          <p:cNvSpPr/>
          <p:nvPr/>
        </p:nvSpPr>
        <p:spPr>
          <a:xfrm>
            <a:off x="93278" y="2744598"/>
            <a:ext cx="2404413" cy="15939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矩形 14"/>
          <p:cNvSpPr/>
          <p:nvPr/>
        </p:nvSpPr>
        <p:spPr>
          <a:xfrm>
            <a:off x="93278" y="2929156"/>
            <a:ext cx="2404413" cy="15939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矩形 15"/>
          <p:cNvSpPr/>
          <p:nvPr/>
        </p:nvSpPr>
        <p:spPr>
          <a:xfrm>
            <a:off x="89913" y="3299670"/>
            <a:ext cx="2404413" cy="15939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7" name="矩形 16"/>
          <p:cNvSpPr/>
          <p:nvPr/>
        </p:nvSpPr>
        <p:spPr>
          <a:xfrm>
            <a:off x="91311" y="3112884"/>
            <a:ext cx="2404413" cy="15939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24" name="圖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522" y="3552424"/>
            <a:ext cx="5338478" cy="3265915"/>
          </a:xfrm>
          <a:prstGeom prst="rect">
            <a:avLst/>
          </a:prstGeom>
          <a:ln w="38100">
            <a:solidFill>
              <a:schemeClr val="tx1"/>
            </a:solidFill>
          </a:ln>
        </p:spPr>
      </p:pic>
      <p:sp>
        <p:nvSpPr>
          <p:cNvPr id="25" name="橢圓 24"/>
          <p:cNvSpPr/>
          <p:nvPr/>
        </p:nvSpPr>
        <p:spPr>
          <a:xfrm>
            <a:off x="6810797" y="3071542"/>
            <a:ext cx="436228"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p:nvSpPr>
        <p:spPr>
          <a:xfrm>
            <a:off x="9073171" y="5828066"/>
            <a:ext cx="436228"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9073170" y="4849841"/>
            <a:ext cx="1675511"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1992123" y="4779566"/>
            <a:ext cx="1392573"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1992123" y="5790189"/>
            <a:ext cx="1392573"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38"/>
            <a:ext cx="6789212" cy="6848507"/>
          </a:xfrm>
          <a:prstGeom prst="rect">
            <a:avLst/>
          </a:prstGeom>
          <a:ln w="38100">
            <a:solidFill>
              <a:schemeClr val="tx1"/>
            </a:solidFill>
          </a:ln>
        </p:spPr>
      </p:pic>
      <p:sp>
        <p:nvSpPr>
          <p:cNvPr id="33" name="矩形 32"/>
          <p:cNvSpPr/>
          <p:nvPr/>
        </p:nvSpPr>
        <p:spPr>
          <a:xfrm>
            <a:off x="93277" y="912737"/>
            <a:ext cx="3664981" cy="156152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矩形 34"/>
          <p:cNvSpPr/>
          <p:nvPr/>
        </p:nvSpPr>
        <p:spPr>
          <a:xfrm>
            <a:off x="3263152" y="912737"/>
            <a:ext cx="495107" cy="1561522"/>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36" name="直線單箭頭接點 35"/>
          <p:cNvCxnSpPr>
            <a:endCxn id="20" idx="1"/>
          </p:cNvCxnSpPr>
          <p:nvPr/>
        </p:nvCxnSpPr>
        <p:spPr>
          <a:xfrm flipV="1">
            <a:off x="3758258" y="508200"/>
            <a:ext cx="3052539" cy="11824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810797" y="366922"/>
            <a:ext cx="3195612" cy="282556"/>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矩形 36"/>
          <p:cNvSpPr/>
          <p:nvPr/>
        </p:nvSpPr>
        <p:spPr>
          <a:xfrm>
            <a:off x="6806695" y="3093064"/>
            <a:ext cx="5258072" cy="282556"/>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2" name="直線單箭頭接點 41"/>
          <p:cNvCxnSpPr>
            <a:stCxn id="29" idx="2"/>
            <a:endCxn id="45" idx="6"/>
          </p:cNvCxnSpPr>
          <p:nvPr/>
        </p:nvCxnSpPr>
        <p:spPr>
          <a:xfrm flipH="1" flipV="1">
            <a:off x="5056094" y="4245608"/>
            <a:ext cx="4017076" cy="7678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橢圓 44"/>
          <p:cNvSpPr/>
          <p:nvPr/>
        </p:nvSpPr>
        <p:spPr>
          <a:xfrm>
            <a:off x="3258666" y="4082023"/>
            <a:ext cx="1797428" cy="327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6834233" y="1336568"/>
            <a:ext cx="5383367" cy="707886"/>
          </a:xfrm>
          <a:prstGeom prst="rect">
            <a:avLst/>
          </a:prstGeom>
        </p:spPr>
        <p:txBody>
          <a:bodyPr wrap="square">
            <a:spAutoFit/>
          </a:bodyPr>
          <a:lstStyle/>
          <a:p>
            <a:r>
              <a:rPr lang="en-US" altLang="zh-TW" sz="4000" dirty="0">
                <a:solidFill>
                  <a:srgbClr val="FF0000"/>
                </a:solidFill>
              </a:rPr>
              <a:t>Cosine </a:t>
            </a:r>
            <a:r>
              <a:rPr lang="en-US" altLang="zh-TW" sz="4000" dirty="0" smtClean="0">
                <a:solidFill>
                  <a:srgbClr val="FF0000"/>
                </a:solidFill>
              </a:rPr>
              <a:t>Similarity</a:t>
            </a:r>
            <a:endParaRPr lang="zh-TW" altLang="en-US" sz="4000" dirty="0">
              <a:solidFill>
                <a:srgbClr val="FF0000"/>
              </a:solidFill>
            </a:endParaRPr>
          </a:p>
        </p:txBody>
      </p:sp>
      <p:sp>
        <p:nvSpPr>
          <p:cNvPr id="49" name="文字方塊 48"/>
          <p:cNvSpPr txBox="1"/>
          <p:nvPr/>
        </p:nvSpPr>
        <p:spPr>
          <a:xfrm>
            <a:off x="3949631" y="3677169"/>
            <a:ext cx="415498" cy="369332"/>
          </a:xfrm>
          <a:prstGeom prst="rect">
            <a:avLst/>
          </a:prstGeom>
          <a:noFill/>
        </p:spPr>
        <p:txBody>
          <a:bodyPr wrap="none" rtlCol="0">
            <a:spAutoFit/>
          </a:bodyPr>
          <a:lstStyle/>
          <a:p>
            <a:r>
              <a:rPr lang="zh-TW" altLang="en-US" dirty="0" smtClean="0">
                <a:solidFill>
                  <a:srgbClr val="FF0000"/>
                </a:solidFill>
              </a:rPr>
              <a:t>❹</a:t>
            </a:r>
            <a:endParaRPr lang="zh-TW" altLang="en-US" dirty="0">
              <a:solidFill>
                <a:srgbClr val="FF0000"/>
              </a:solidFill>
            </a:endParaRPr>
          </a:p>
        </p:txBody>
      </p:sp>
      <p:sp>
        <p:nvSpPr>
          <p:cNvPr id="50" name="矩形 49"/>
          <p:cNvSpPr/>
          <p:nvPr/>
        </p:nvSpPr>
        <p:spPr>
          <a:xfrm>
            <a:off x="4973851" y="728071"/>
            <a:ext cx="415498" cy="369332"/>
          </a:xfrm>
          <a:prstGeom prst="rect">
            <a:avLst/>
          </a:prstGeom>
        </p:spPr>
        <p:txBody>
          <a:bodyPr wrap="none">
            <a:spAutoFit/>
          </a:bodyPr>
          <a:lstStyle/>
          <a:p>
            <a:r>
              <a:rPr lang="zh-TW" altLang="en-US" dirty="0">
                <a:solidFill>
                  <a:srgbClr val="FF0000"/>
                </a:solidFill>
              </a:rPr>
              <a:t>❶</a:t>
            </a:r>
            <a:endParaRPr lang="zh-TW" altLang="en-US" dirty="0"/>
          </a:p>
        </p:txBody>
      </p:sp>
      <p:sp>
        <p:nvSpPr>
          <p:cNvPr id="51" name="矩形 50"/>
          <p:cNvSpPr/>
          <p:nvPr/>
        </p:nvSpPr>
        <p:spPr>
          <a:xfrm>
            <a:off x="9195248" y="1122564"/>
            <a:ext cx="415498" cy="369332"/>
          </a:xfrm>
          <a:prstGeom prst="rect">
            <a:avLst/>
          </a:prstGeom>
        </p:spPr>
        <p:txBody>
          <a:bodyPr wrap="none">
            <a:spAutoFit/>
          </a:bodyPr>
          <a:lstStyle/>
          <a:p>
            <a:r>
              <a:rPr lang="zh-TW" altLang="en-US" dirty="0">
                <a:solidFill>
                  <a:srgbClr val="FF0000"/>
                </a:solidFill>
              </a:rPr>
              <a:t>❷</a:t>
            </a:r>
            <a:endParaRPr lang="zh-TW" altLang="en-US" dirty="0"/>
          </a:p>
        </p:txBody>
      </p:sp>
      <p:sp>
        <p:nvSpPr>
          <p:cNvPr id="52" name="矩形 51"/>
          <p:cNvSpPr/>
          <p:nvPr/>
        </p:nvSpPr>
        <p:spPr>
          <a:xfrm>
            <a:off x="6789212" y="2669989"/>
            <a:ext cx="415498" cy="369332"/>
          </a:xfrm>
          <a:prstGeom prst="rect">
            <a:avLst/>
          </a:prstGeom>
        </p:spPr>
        <p:txBody>
          <a:bodyPr wrap="none">
            <a:spAutoFit/>
          </a:bodyPr>
          <a:lstStyle/>
          <a:p>
            <a:r>
              <a:rPr lang="zh-TW" altLang="en-US" dirty="0">
                <a:solidFill>
                  <a:srgbClr val="FF0000"/>
                </a:solidFill>
              </a:rPr>
              <a:t>❸</a:t>
            </a:r>
            <a:endParaRPr lang="zh-TW" altLang="en-US" dirty="0"/>
          </a:p>
        </p:txBody>
      </p:sp>
      <p:cxnSp>
        <p:nvCxnSpPr>
          <p:cNvPr id="61" name="直線單箭頭接點 60"/>
          <p:cNvCxnSpPr>
            <a:endCxn id="27" idx="2"/>
          </p:cNvCxnSpPr>
          <p:nvPr/>
        </p:nvCxnSpPr>
        <p:spPr>
          <a:xfrm>
            <a:off x="6971095" y="3370028"/>
            <a:ext cx="2102076" cy="26216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366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95332" y="2582091"/>
            <a:ext cx="8596668" cy="1320800"/>
          </a:xfrm>
        </p:spPr>
        <p:txBody>
          <a:bodyPr>
            <a:normAutofit/>
          </a:bodyPr>
          <a:lstStyle/>
          <a:p>
            <a:r>
              <a:rPr lang="zh-TW" altLang="en-US" sz="5400" dirty="0" smtClean="0"/>
              <a:t>未來展望</a:t>
            </a:r>
            <a:endParaRPr lang="zh-TW" altLang="en-US" sz="5400" dirty="0"/>
          </a:p>
        </p:txBody>
      </p:sp>
      <p:sp>
        <p:nvSpPr>
          <p:cNvPr id="4" name="標題 1"/>
          <p:cNvSpPr txBox="1">
            <a:spLocks/>
          </p:cNvSpPr>
          <p:nvPr/>
        </p:nvSpPr>
        <p:spPr>
          <a:xfrm>
            <a:off x="6094880" y="3648138"/>
            <a:ext cx="1324706" cy="553831"/>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800" dirty="0" smtClean="0"/>
              <a:t>組長</a:t>
            </a:r>
            <a:endParaRPr lang="en-US" altLang="zh-TW" sz="2800" dirty="0" smtClean="0"/>
          </a:p>
        </p:txBody>
      </p:sp>
    </p:spTree>
    <p:extLst>
      <p:ext uri="{BB962C8B-B14F-4D97-AF65-F5344CB8AC3E}">
        <p14:creationId xmlns:p14="http://schemas.microsoft.com/office/powerpoint/2010/main" val="242843455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u="sng" dirty="0" smtClean="0"/>
              <a:t>Future:</a:t>
            </a:r>
            <a:endParaRPr lang="zh-TW" altLang="en-US" u="sng" dirty="0"/>
          </a:p>
        </p:txBody>
      </p:sp>
      <p:sp>
        <p:nvSpPr>
          <p:cNvPr id="3" name="內容版面配置區 2"/>
          <p:cNvSpPr>
            <a:spLocks noGrp="1"/>
          </p:cNvSpPr>
          <p:nvPr>
            <p:ph idx="1"/>
          </p:nvPr>
        </p:nvSpPr>
        <p:spPr>
          <a:xfrm>
            <a:off x="677334" y="1773728"/>
            <a:ext cx="8596668" cy="3880773"/>
          </a:xfrm>
        </p:spPr>
        <p:txBody>
          <a:bodyPr/>
          <a:lstStyle/>
          <a:p>
            <a:r>
              <a:rPr lang="zh-TW" altLang="en-US" sz="2000" dirty="0" smtClean="0"/>
              <a:t>優化演算法加強推薦品質</a:t>
            </a:r>
            <a:endParaRPr lang="en-US" altLang="zh-TW" sz="2000" dirty="0" smtClean="0"/>
          </a:p>
          <a:p>
            <a:pPr marL="0" indent="0">
              <a:buNone/>
            </a:pPr>
            <a:endParaRPr lang="en-US" altLang="zh-TW" sz="2000" dirty="0"/>
          </a:p>
          <a:p>
            <a:r>
              <a:rPr lang="zh-TW" altLang="en-US" sz="2000" dirty="0" smtClean="0"/>
              <a:t>建立會員功能記錄使用者喜好，更利於推薦精準度</a:t>
            </a:r>
            <a:endParaRPr lang="en-US" altLang="zh-TW" sz="2000" dirty="0" smtClean="0"/>
          </a:p>
          <a:p>
            <a:endParaRPr lang="en-US" altLang="zh-TW" sz="2000" dirty="0" smtClean="0"/>
          </a:p>
          <a:p>
            <a:r>
              <a:rPr lang="zh-TW" altLang="en-US" sz="2000" dirty="0" smtClean="0"/>
              <a:t>加入</a:t>
            </a:r>
            <a:r>
              <a:rPr lang="en-US" altLang="zh-TW" sz="2000" dirty="0" smtClean="0"/>
              <a:t>FB</a:t>
            </a:r>
            <a:r>
              <a:rPr lang="zh-TW" altLang="en-US" sz="2000" dirty="0" smtClean="0"/>
              <a:t>、</a:t>
            </a:r>
            <a:r>
              <a:rPr lang="en-US" altLang="zh-TW" sz="2000" dirty="0" smtClean="0"/>
              <a:t>LINE”</a:t>
            </a:r>
            <a:r>
              <a:rPr lang="zh-TW" altLang="en-US" sz="2000" dirty="0" smtClean="0"/>
              <a:t>服務機器人</a:t>
            </a:r>
            <a:r>
              <a:rPr lang="en-US" altLang="zh-TW" sz="2000" dirty="0" smtClean="0"/>
              <a:t>”</a:t>
            </a:r>
            <a:r>
              <a:rPr lang="zh-TW" altLang="en-US" sz="2000" dirty="0" smtClean="0"/>
              <a:t>，可更便利的取得推薦資訊</a:t>
            </a:r>
            <a:endParaRPr lang="en-US" altLang="zh-TW" sz="2000" dirty="0" smtClean="0"/>
          </a:p>
          <a:p>
            <a:endParaRPr lang="en-US" altLang="zh-TW" sz="2000" dirty="0"/>
          </a:p>
          <a:p>
            <a:r>
              <a:rPr lang="zh-TW" altLang="en-US" sz="2000" dirty="0" smtClean="0"/>
              <a:t>結合社群網站的資訊，蒐集使用者過去經驗或是人際網路來做出推薦</a:t>
            </a:r>
            <a:endParaRPr lang="en-US" altLang="zh-TW" sz="2000" dirty="0" smtClean="0"/>
          </a:p>
          <a:p>
            <a:endParaRPr lang="en-US" altLang="zh-TW" dirty="0"/>
          </a:p>
          <a:p>
            <a:endParaRPr lang="en-US" altLang="zh-TW" dirty="0"/>
          </a:p>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396" y="5148543"/>
            <a:ext cx="2122955" cy="1415303"/>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674" y="909100"/>
            <a:ext cx="3774310" cy="2185428"/>
          </a:xfrm>
          <a:prstGeom prst="rect">
            <a:avLst/>
          </a:prstGeom>
        </p:spPr>
      </p:pic>
    </p:spTree>
    <p:extLst>
      <p:ext uri="{BB962C8B-B14F-4D97-AF65-F5344CB8AC3E}">
        <p14:creationId xmlns:p14="http://schemas.microsoft.com/office/powerpoint/2010/main" val="546408334"/>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多面向</Template>
  <TotalTime>1858</TotalTime>
  <Words>2039</Words>
  <Application>Microsoft Macintosh PowerPoint</Application>
  <PresentationFormat>自訂</PresentationFormat>
  <Paragraphs>600</Paragraphs>
  <Slides>102</Slides>
  <Notes>4</Notes>
  <HiddenSlides>0</HiddenSlides>
  <MMClips>0</MMClips>
  <ScaleCrop>false</ScaleCrop>
  <HeadingPairs>
    <vt:vector size="4" baseType="variant">
      <vt:variant>
        <vt:lpstr>佈景主題</vt:lpstr>
      </vt:variant>
      <vt:variant>
        <vt:i4>1</vt:i4>
      </vt:variant>
      <vt:variant>
        <vt:lpstr>投影片標題</vt:lpstr>
      </vt:variant>
      <vt:variant>
        <vt:i4>102</vt:i4>
      </vt:variant>
    </vt:vector>
  </HeadingPairs>
  <TitlesOfParts>
    <vt:vector size="103" baseType="lpstr">
      <vt:lpstr>平面</vt:lpstr>
      <vt:lpstr>寶寶去哪兒</vt:lpstr>
      <vt:lpstr>專題起源： </vt:lpstr>
      <vt:lpstr>專題目標：</vt:lpstr>
      <vt:lpstr>資料來源: (221256筆資料)</vt:lpstr>
      <vt:lpstr>專題架構：</vt:lpstr>
      <vt:lpstr>專題分工：</vt:lpstr>
      <vt:lpstr>網頁Demo </vt:lpstr>
      <vt:lpstr>連結:</vt:lpstr>
      <vt:lpstr>Extract、Transform、Load </vt:lpstr>
      <vt:lpstr>ETL大綱</vt:lpstr>
      <vt:lpstr>爬蟲策略</vt:lpstr>
      <vt:lpstr>Extract（爬蟲）</vt:lpstr>
      <vt:lpstr>Extract（爬蟲）</vt:lpstr>
      <vt:lpstr>PowerPoint 簡報</vt:lpstr>
      <vt:lpstr>Extract（爬蟲）</vt:lpstr>
      <vt:lpstr>Extract（爬蟲）</vt:lpstr>
      <vt:lpstr>Extract（爬蟲）</vt:lpstr>
      <vt:lpstr>Extract（爬蟲）</vt:lpstr>
      <vt:lpstr>Extract（爬蟲）</vt:lpstr>
      <vt:lpstr>PowerPoint 簡報</vt:lpstr>
      <vt:lpstr>PowerPoint 簡報</vt:lpstr>
      <vt:lpstr>PowerPoint 簡報</vt:lpstr>
      <vt:lpstr>PowerPoint 簡報</vt:lpstr>
      <vt:lpstr>PowerPoint 簡報</vt:lpstr>
      <vt:lpstr>PowerPoint 簡報</vt:lpstr>
      <vt:lpstr>三種方法比較</vt:lpstr>
      <vt:lpstr>問題：爬網過程IP被封鎖</vt:lpstr>
      <vt:lpstr>問題：爬網過程IP被封鎖</vt:lpstr>
      <vt:lpstr>解決方法（Proxy）: </vt:lpstr>
      <vt:lpstr>解決方法（Proxy）: </vt:lpstr>
      <vt:lpstr>Tor洋蔥網路: </vt:lpstr>
      <vt:lpstr>Load（原始資料儲存）</vt:lpstr>
      <vt:lpstr>Transform（刪除條件不符的資料）</vt:lpstr>
      <vt:lpstr>Transform（刪除條件不符的資料）</vt:lpstr>
      <vt:lpstr>Transform（清洗後）</vt:lpstr>
      <vt:lpstr>Load（MongoDB）</vt:lpstr>
      <vt:lpstr>Jieba斷詞</vt:lpstr>
      <vt:lpstr>Jieba前置作業-建立字典</vt:lpstr>
      <vt:lpstr>PowerPoint 簡報</vt:lpstr>
      <vt:lpstr>TF-IDF</vt:lpstr>
      <vt:lpstr>TF-IDF</vt:lpstr>
      <vt:lpstr>步驟ㄧ：</vt:lpstr>
      <vt:lpstr>步驟二：</vt:lpstr>
      <vt:lpstr>Hadoop &amp; Spark</vt:lpstr>
      <vt:lpstr>Hadoop Cluster: </vt:lpstr>
      <vt:lpstr>Cloudera:</vt:lpstr>
      <vt:lpstr>Spark:</vt:lpstr>
      <vt:lpstr>Spark – Streaming:</vt:lpstr>
      <vt:lpstr>Amazon – AWS &amp; Docker</vt:lpstr>
      <vt:lpstr>Docker:</vt:lpstr>
      <vt:lpstr>AWS - EC2:</vt:lpstr>
      <vt:lpstr>AWS – Security Groups:</vt:lpstr>
      <vt:lpstr>駭客攻擊:</vt:lpstr>
      <vt:lpstr>駭客攻擊:</vt:lpstr>
      <vt:lpstr>AWS – IAM: </vt:lpstr>
      <vt:lpstr>AWS – S3:</vt:lpstr>
      <vt:lpstr>演算法 – word2vec、SVM、ALS   </vt:lpstr>
      <vt:lpstr>ALS-協同過濾 (Alternating Least Squares)</vt:lpstr>
      <vt:lpstr>Recommendation ALS協同過濾分析</vt:lpstr>
      <vt:lpstr>Recommendation ALS-User-based</vt:lpstr>
      <vt:lpstr>Classification-word2vec + SVM (分類:室內、室外)</vt:lpstr>
      <vt:lpstr>Classification-word2vec + SVM 分辨方法為:是否為室外</vt:lpstr>
      <vt:lpstr>Word2vec-特徵向量建立</vt:lpstr>
      <vt:lpstr>SVM-訓練模型與測試</vt:lpstr>
      <vt:lpstr>Classification-word2vec + SVM 測試結果!!</vt:lpstr>
      <vt:lpstr>分析問題</vt:lpstr>
      <vt:lpstr>Cosine Similarity-圖片推薦功能  (特徵向量的比對)</vt:lpstr>
      <vt:lpstr>PowerPoint 簡報</vt:lpstr>
      <vt:lpstr>Cosine Similarity-圖片推薦功能</vt:lpstr>
      <vt:lpstr>演算法 – kNN、Bayes、KMeans    </vt:lpstr>
      <vt:lpstr>Knn(K Nearest  Neighbor)</vt:lpstr>
      <vt:lpstr>Knn(K Nearest  Neighbor)</vt:lpstr>
      <vt:lpstr>Knn(K Nearest  Neighbor)</vt:lpstr>
      <vt:lpstr>Knn(K Nearest  Neighbor)</vt:lpstr>
      <vt:lpstr>Knn(K Nearest  Neighbor)</vt:lpstr>
      <vt:lpstr>Knn(K Nearest  Neighbor)</vt:lpstr>
      <vt:lpstr>Knn(K Nearest  Neighbor)</vt:lpstr>
      <vt:lpstr>單純貝氏</vt:lpstr>
      <vt:lpstr>單純貝氏</vt:lpstr>
      <vt:lpstr>單純貝氏</vt:lpstr>
      <vt:lpstr>單純貝氏</vt:lpstr>
      <vt:lpstr>K-means 集群分析</vt:lpstr>
      <vt:lpstr>K-means 集群分析</vt:lpstr>
      <vt:lpstr>K-means 集群分析</vt:lpstr>
      <vt:lpstr>K-means 集群分析</vt:lpstr>
      <vt:lpstr>K-means 集群分析</vt:lpstr>
      <vt:lpstr>網頁呈現-資料視覺化</vt:lpstr>
      <vt:lpstr>3rd. MongoDB Engine</vt:lpstr>
      <vt:lpstr>Django Settings </vt:lpstr>
      <vt:lpstr>Django Models</vt:lpstr>
      <vt:lpstr>PowerPoint 簡報</vt:lpstr>
      <vt:lpstr>Django Admin</vt:lpstr>
      <vt:lpstr>Django View</vt:lpstr>
      <vt:lpstr>Django URL</vt:lpstr>
      <vt:lpstr>Django Templates</vt:lpstr>
      <vt:lpstr>網頁優化</vt:lpstr>
      <vt:lpstr>猜你喜歡 驗證</vt:lpstr>
      <vt:lpstr>未來展望</vt:lpstr>
      <vt:lpstr>Future:</vt:lpstr>
      <vt:lpstr>Social Network:</vt:lpstr>
      <vt:lpstr>THANKS  FOR  LISTENING</vt:lpstr>
      <vt:lpstr>Q &amp; 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使用者</dc:creator>
  <cp:lastModifiedBy>a</cp:lastModifiedBy>
  <cp:revision>99</cp:revision>
  <dcterms:created xsi:type="dcterms:W3CDTF">2017-02-11T12:54:40Z</dcterms:created>
  <dcterms:modified xsi:type="dcterms:W3CDTF">2017-02-19T11:29:52Z</dcterms:modified>
</cp:coreProperties>
</file>